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 Ann Erickson" userId="80c18d78-a16c-4fda-9b3c-cb957353491a" providerId="ADAL" clId="{2E28104F-9DE2-40E8-9BF7-3D11A1C6265D}"/>
    <pc:docChg chg="custSel addSld modSld">
      <pc:chgData name="Mary Ann Erickson" userId="80c18d78-a16c-4fda-9b3c-cb957353491a" providerId="ADAL" clId="{2E28104F-9DE2-40E8-9BF7-3D11A1C6265D}" dt="2022-10-17T13:45:02.936" v="254" actId="403"/>
      <pc:docMkLst>
        <pc:docMk/>
      </pc:docMkLst>
      <pc:sldChg chg="modSp mod">
        <pc:chgData name="Mary Ann Erickson" userId="80c18d78-a16c-4fda-9b3c-cb957353491a" providerId="ADAL" clId="{2E28104F-9DE2-40E8-9BF7-3D11A1C6265D}" dt="2022-10-17T13:41:51.579" v="172" actId="255"/>
        <pc:sldMkLst>
          <pc:docMk/>
          <pc:sldMk cId="534143320" sldId="257"/>
        </pc:sldMkLst>
        <pc:spChg chg="mod">
          <ac:chgData name="Mary Ann Erickson" userId="80c18d78-a16c-4fda-9b3c-cb957353491a" providerId="ADAL" clId="{2E28104F-9DE2-40E8-9BF7-3D11A1C6265D}" dt="2022-10-17T13:41:51.579" v="172" actId="255"/>
          <ac:spMkLst>
            <pc:docMk/>
            <pc:sldMk cId="534143320" sldId="257"/>
            <ac:spMk id="3" creationId="{FD05F3F9-7CCF-CC8A-5F9B-77DB8D4680D1}"/>
          </ac:spMkLst>
        </pc:spChg>
      </pc:sldChg>
      <pc:sldChg chg="modSp mod">
        <pc:chgData name="Mary Ann Erickson" userId="80c18d78-a16c-4fda-9b3c-cb957353491a" providerId="ADAL" clId="{2E28104F-9DE2-40E8-9BF7-3D11A1C6265D}" dt="2022-10-17T13:42:20.813" v="178" actId="255"/>
        <pc:sldMkLst>
          <pc:docMk/>
          <pc:sldMk cId="2471024639" sldId="258"/>
        </pc:sldMkLst>
        <pc:spChg chg="mod">
          <ac:chgData name="Mary Ann Erickson" userId="80c18d78-a16c-4fda-9b3c-cb957353491a" providerId="ADAL" clId="{2E28104F-9DE2-40E8-9BF7-3D11A1C6265D}" dt="2022-10-17T13:42:20.813" v="178" actId="255"/>
          <ac:spMkLst>
            <pc:docMk/>
            <pc:sldMk cId="2471024639" sldId="258"/>
            <ac:spMk id="3" creationId="{532A5CF8-FF8D-362A-91DE-D8E5218E2CEF}"/>
          </ac:spMkLst>
        </pc:spChg>
      </pc:sldChg>
      <pc:sldChg chg="modSp mod">
        <pc:chgData name="Mary Ann Erickson" userId="80c18d78-a16c-4fda-9b3c-cb957353491a" providerId="ADAL" clId="{2E28104F-9DE2-40E8-9BF7-3D11A1C6265D}" dt="2022-10-17T13:42:44.017" v="180" actId="403"/>
        <pc:sldMkLst>
          <pc:docMk/>
          <pc:sldMk cId="1466109069" sldId="259"/>
        </pc:sldMkLst>
        <pc:spChg chg="mod">
          <ac:chgData name="Mary Ann Erickson" userId="80c18d78-a16c-4fda-9b3c-cb957353491a" providerId="ADAL" clId="{2E28104F-9DE2-40E8-9BF7-3D11A1C6265D}" dt="2022-10-17T13:42:44.017" v="180" actId="403"/>
          <ac:spMkLst>
            <pc:docMk/>
            <pc:sldMk cId="1466109069" sldId="259"/>
            <ac:spMk id="3" creationId="{429BD861-8130-144B-1759-F34B785C561B}"/>
          </ac:spMkLst>
        </pc:spChg>
      </pc:sldChg>
      <pc:sldChg chg="modSp mod">
        <pc:chgData name="Mary Ann Erickson" userId="80c18d78-a16c-4fda-9b3c-cb957353491a" providerId="ADAL" clId="{2E28104F-9DE2-40E8-9BF7-3D11A1C6265D}" dt="2022-10-17T13:42:58.437" v="181" actId="403"/>
        <pc:sldMkLst>
          <pc:docMk/>
          <pc:sldMk cId="2796273406" sldId="260"/>
        </pc:sldMkLst>
        <pc:spChg chg="mod">
          <ac:chgData name="Mary Ann Erickson" userId="80c18d78-a16c-4fda-9b3c-cb957353491a" providerId="ADAL" clId="{2E28104F-9DE2-40E8-9BF7-3D11A1C6265D}" dt="2022-10-17T13:42:58.437" v="181" actId="403"/>
          <ac:spMkLst>
            <pc:docMk/>
            <pc:sldMk cId="2796273406" sldId="260"/>
            <ac:spMk id="3" creationId="{429BD861-8130-144B-1759-F34B785C561B}"/>
          </ac:spMkLst>
        </pc:spChg>
      </pc:sldChg>
      <pc:sldChg chg="modSp mod">
        <pc:chgData name="Mary Ann Erickson" userId="80c18d78-a16c-4fda-9b3c-cb957353491a" providerId="ADAL" clId="{2E28104F-9DE2-40E8-9BF7-3D11A1C6265D}" dt="2022-10-17T13:43:23.014" v="189" actId="403"/>
        <pc:sldMkLst>
          <pc:docMk/>
          <pc:sldMk cId="1776631512" sldId="261"/>
        </pc:sldMkLst>
        <pc:spChg chg="mod">
          <ac:chgData name="Mary Ann Erickson" userId="80c18d78-a16c-4fda-9b3c-cb957353491a" providerId="ADAL" clId="{2E28104F-9DE2-40E8-9BF7-3D11A1C6265D}" dt="2022-10-17T13:43:23.014" v="189" actId="403"/>
          <ac:spMkLst>
            <pc:docMk/>
            <pc:sldMk cId="1776631512" sldId="261"/>
            <ac:spMk id="3" creationId="{B1F4217B-9557-AB9C-C8ED-7B395879DEF1}"/>
          </ac:spMkLst>
        </pc:spChg>
      </pc:sldChg>
      <pc:sldChg chg="modSp mod">
        <pc:chgData name="Mary Ann Erickson" userId="80c18d78-a16c-4fda-9b3c-cb957353491a" providerId="ADAL" clId="{2E28104F-9DE2-40E8-9BF7-3D11A1C6265D}" dt="2022-10-17T13:43:53.329" v="215" actId="20577"/>
        <pc:sldMkLst>
          <pc:docMk/>
          <pc:sldMk cId="2997725960" sldId="263"/>
        </pc:sldMkLst>
        <pc:spChg chg="mod">
          <ac:chgData name="Mary Ann Erickson" userId="80c18d78-a16c-4fda-9b3c-cb957353491a" providerId="ADAL" clId="{2E28104F-9DE2-40E8-9BF7-3D11A1C6265D}" dt="2022-10-17T13:43:37.857" v="191" actId="403"/>
          <ac:spMkLst>
            <pc:docMk/>
            <pc:sldMk cId="2997725960" sldId="263"/>
            <ac:spMk id="3" creationId="{58E9BB39-9E35-4AC8-5869-0AE028362CAD}"/>
          </ac:spMkLst>
        </pc:spChg>
        <pc:spChg chg="mod">
          <ac:chgData name="Mary Ann Erickson" userId="80c18d78-a16c-4fda-9b3c-cb957353491a" providerId="ADAL" clId="{2E28104F-9DE2-40E8-9BF7-3D11A1C6265D}" dt="2022-10-17T13:43:53.329" v="215" actId="20577"/>
          <ac:spMkLst>
            <pc:docMk/>
            <pc:sldMk cId="2997725960" sldId="263"/>
            <ac:spMk id="4" creationId="{F70F5EB8-0B38-FD8D-53BA-63A7BCF8A539}"/>
          </ac:spMkLst>
        </pc:spChg>
      </pc:sldChg>
      <pc:sldChg chg="modSp mod">
        <pc:chgData name="Mary Ann Erickson" userId="80c18d78-a16c-4fda-9b3c-cb957353491a" providerId="ADAL" clId="{2E28104F-9DE2-40E8-9BF7-3D11A1C6265D}" dt="2022-10-17T13:44:05.837" v="217" actId="403"/>
        <pc:sldMkLst>
          <pc:docMk/>
          <pc:sldMk cId="3811338702" sldId="264"/>
        </pc:sldMkLst>
        <pc:graphicFrameChg chg="modGraphic">
          <ac:chgData name="Mary Ann Erickson" userId="80c18d78-a16c-4fda-9b3c-cb957353491a" providerId="ADAL" clId="{2E28104F-9DE2-40E8-9BF7-3D11A1C6265D}" dt="2022-10-17T13:44:05.837" v="217" actId="403"/>
          <ac:graphicFrameMkLst>
            <pc:docMk/>
            <pc:sldMk cId="3811338702" sldId="264"/>
            <ac:graphicFrameMk id="7" creationId="{07FFF418-4865-7F32-86CF-CB8D7573C111}"/>
          </ac:graphicFrameMkLst>
        </pc:graphicFrameChg>
      </pc:sldChg>
      <pc:sldChg chg="modSp mod">
        <pc:chgData name="Mary Ann Erickson" userId="80c18d78-a16c-4fda-9b3c-cb957353491a" providerId="ADAL" clId="{2E28104F-9DE2-40E8-9BF7-3D11A1C6265D}" dt="2022-10-17T13:44:18.172" v="219" actId="403"/>
        <pc:sldMkLst>
          <pc:docMk/>
          <pc:sldMk cId="1190888502" sldId="265"/>
        </pc:sldMkLst>
        <pc:spChg chg="mod">
          <ac:chgData name="Mary Ann Erickson" userId="80c18d78-a16c-4fda-9b3c-cb957353491a" providerId="ADAL" clId="{2E28104F-9DE2-40E8-9BF7-3D11A1C6265D}" dt="2022-10-17T13:44:18.172" v="219" actId="403"/>
          <ac:spMkLst>
            <pc:docMk/>
            <pc:sldMk cId="1190888502" sldId="265"/>
            <ac:spMk id="3" creationId="{1F3B5BC6-B051-BF33-76A5-FA9700D4C189}"/>
          </ac:spMkLst>
        </pc:spChg>
      </pc:sldChg>
      <pc:sldChg chg="modSp new mod">
        <pc:chgData name="Mary Ann Erickson" userId="80c18d78-a16c-4fda-9b3c-cb957353491a" providerId="ADAL" clId="{2E28104F-9DE2-40E8-9BF7-3D11A1C6265D}" dt="2022-10-17T13:45:02.936" v="254" actId="403"/>
        <pc:sldMkLst>
          <pc:docMk/>
          <pc:sldMk cId="1758720228" sldId="266"/>
        </pc:sldMkLst>
        <pc:spChg chg="mod">
          <ac:chgData name="Mary Ann Erickson" userId="80c18d78-a16c-4fda-9b3c-cb957353491a" providerId="ADAL" clId="{2E28104F-9DE2-40E8-9BF7-3D11A1C6265D}" dt="2022-10-15T14:58:55.434" v="37" actId="20577"/>
          <ac:spMkLst>
            <pc:docMk/>
            <pc:sldMk cId="1758720228" sldId="266"/>
            <ac:spMk id="2" creationId="{5C361D2A-4D1F-25C2-DF3F-E5721B3F139B}"/>
          </ac:spMkLst>
        </pc:spChg>
        <pc:spChg chg="mod">
          <ac:chgData name="Mary Ann Erickson" userId="80c18d78-a16c-4fda-9b3c-cb957353491a" providerId="ADAL" clId="{2E28104F-9DE2-40E8-9BF7-3D11A1C6265D}" dt="2022-10-17T13:45:02.936" v="254" actId="403"/>
          <ac:spMkLst>
            <pc:docMk/>
            <pc:sldMk cId="1758720228" sldId="266"/>
            <ac:spMk id="3" creationId="{B7E39136-49DA-62A6-9537-845E2C92E74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4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5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5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4398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86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64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4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859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2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8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8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2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92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5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7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1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6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342CFBD-5CCF-489A-90FF-4F4CDFB2592C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282FE03-A501-482D-94AF-4EF62B4B6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1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elf-compassion.org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52462-EB5F-3A75-5214-25E967D4E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self-compassion?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98C44E-98C9-1F84-155C-1AFD8CD74C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Self-compassion practice and discussion group</a:t>
            </a:r>
          </a:p>
          <a:p>
            <a:r>
              <a:rPr lang="en-US" dirty="0"/>
              <a:t>Fall 2022</a:t>
            </a:r>
          </a:p>
        </p:txBody>
      </p:sp>
    </p:spTree>
    <p:extLst>
      <p:ext uri="{BB962C8B-B14F-4D97-AF65-F5344CB8AC3E}">
        <p14:creationId xmlns:p14="http://schemas.microsoft.com/office/powerpoint/2010/main" val="303364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07A3B-5258-E2DF-1A40-97B68F55F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B5BC6-B051-BF33-76A5-FA9700D4C18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Affectionate breathing</a:t>
            </a:r>
          </a:p>
          <a:p>
            <a:pPr lvl="1"/>
            <a:r>
              <a:rPr lang="en-US" sz="2400" cap="none" dirty="0"/>
              <a:t>Grounds us in our present-moment experience with kindness</a:t>
            </a: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Self-compassion break</a:t>
            </a:r>
          </a:p>
          <a:p>
            <a:pPr lvl="1"/>
            <a:r>
              <a:rPr lang="en-US" sz="2400" cap="none" dirty="0"/>
              <a:t>Mindfulness – “This is a moment of suffering.”</a:t>
            </a:r>
          </a:p>
          <a:p>
            <a:pPr lvl="1"/>
            <a:r>
              <a:rPr lang="en-US" sz="2400" cap="none" dirty="0"/>
              <a:t>Common humanity – “Suffering is a part of life.”</a:t>
            </a:r>
          </a:p>
          <a:p>
            <a:pPr lvl="1"/>
            <a:r>
              <a:rPr lang="en-US" sz="2400" cap="none" dirty="0"/>
              <a:t>Self-kindness – “May I be kind to myself.”</a:t>
            </a:r>
          </a:p>
        </p:txBody>
      </p:sp>
    </p:spTree>
    <p:extLst>
      <p:ext uri="{BB962C8B-B14F-4D97-AF65-F5344CB8AC3E}">
        <p14:creationId xmlns:p14="http://schemas.microsoft.com/office/powerpoint/2010/main" val="1190888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61D2A-4D1F-25C2-DF3F-E5721B3F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39136-49DA-62A6-9537-845E2C92E74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/>
              <a:t>Break-out rooms</a:t>
            </a:r>
          </a:p>
          <a:p>
            <a:r>
              <a:rPr lang="en-US" sz="2400" dirty="0"/>
              <a:t>Facilitator = student whose first name is closest to “A”</a:t>
            </a:r>
          </a:p>
          <a:p>
            <a:r>
              <a:rPr lang="en-US" sz="2400" dirty="0"/>
              <a:t>Discussion questions: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interests you about this topic?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have any experience with meditation?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there areas of your life where you notice a lack of self-compassion?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notice that it’s easier to be compassionate to others than to yourself?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2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0314B-C4CF-604F-C3C6-3B2FFD7C9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goal of self-compassion practice?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5F3F9-7CCF-CC8A-5F9B-77DB8D4680D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cap="none" dirty="0"/>
              <a:t>To treat ourselves like we would treat a good friend</a:t>
            </a:r>
          </a:p>
          <a:p>
            <a:r>
              <a:rPr lang="en-US" sz="2400" cap="none" dirty="0"/>
              <a:t>“To become an inner ally instead of an inner enemy”</a:t>
            </a:r>
          </a:p>
        </p:txBody>
      </p:sp>
    </p:spTree>
    <p:extLst>
      <p:ext uri="{BB962C8B-B14F-4D97-AF65-F5344CB8AC3E}">
        <p14:creationId xmlns:p14="http://schemas.microsoft.com/office/powerpoint/2010/main" val="53414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2C45D-CA03-843C-9967-664AA4C80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self-compassion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A5CF8-FF8D-362A-91DE-D8E5218E2CE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Self-kindness</a:t>
            </a:r>
          </a:p>
          <a:p>
            <a:pPr lvl="1"/>
            <a:r>
              <a:rPr lang="en-US" sz="2000" cap="none" dirty="0"/>
              <a:t>Support and encouragement rather than judgment and criticism</a:t>
            </a:r>
          </a:p>
          <a:p>
            <a:r>
              <a:rPr lang="en-US" dirty="0">
                <a:solidFill>
                  <a:srgbClr val="FF0000"/>
                </a:solidFill>
              </a:rPr>
              <a:t>Common humanity</a:t>
            </a:r>
          </a:p>
          <a:p>
            <a:pPr lvl="1"/>
            <a:r>
              <a:rPr lang="en-US" sz="2000" cap="none" dirty="0"/>
              <a:t>Failure, disappointment and suffering are inevitable</a:t>
            </a:r>
          </a:p>
          <a:p>
            <a:pPr lvl="1"/>
            <a:r>
              <a:rPr lang="en-US" sz="2000" cap="none" dirty="0"/>
              <a:t>The experience of suffering can connect us rather than lead to isolation</a:t>
            </a:r>
          </a:p>
          <a:p>
            <a:r>
              <a:rPr lang="en-US" dirty="0">
                <a:solidFill>
                  <a:srgbClr val="FF0000"/>
                </a:solidFill>
              </a:rPr>
              <a:t>Mindfulness</a:t>
            </a:r>
          </a:p>
          <a:p>
            <a:pPr lvl="1"/>
            <a:r>
              <a:rPr lang="en-US" sz="2000" cap="none" dirty="0"/>
              <a:t>Cultivating the ability to see and acknowledge our experience</a:t>
            </a:r>
          </a:p>
          <a:p>
            <a:pPr lvl="1"/>
            <a:r>
              <a:rPr lang="en-US" sz="2000" cap="none" dirty="0"/>
              <a:t>Neither avoiding nor becoming absorbed in suffering</a:t>
            </a:r>
          </a:p>
        </p:txBody>
      </p:sp>
    </p:spTree>
    <p:extLst>
      <p:ext uri="{BB962C8B-B14F-4D97-AF65-F5344CB8AC3E}">
        <p14:creationId xmlns:p14="http://schemas.microsoft.com/office/powerpoint/2010/main" val="247102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5" name="Rectangle 1034">
            <a:extLst>
              <a:ext uri="{FF2B5EF4-FFF2-40B4-BE49-F238E27FC236}">
                <a16:creationId xmlns:a16="http://schemas.microsoft.com/office/drawing/2014/main" id="{E8647EB8-A4BA-4577-BC19-D29C4DB7A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6" name="Picture 2">
            <a:extLst>
              <a:ext uri="{FF2B5EF4-FFF2-40B4-BE49-F238E27FC236}">
                <a16:creationId xmlns:a16="http://schemas.microsoft.com/office/drawing/2014/main" id="{A381ED2D-F98E-4FB5-AF44-0D271CBE3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1038">
            <a:extLst>
              <a:ext uri="{FF2B5EF4-FFF2-40B4-BE49-F238E27FC236}">
                <a16:creationId xmlns:a16="http://schemas.microsoft.com/office/drawing/2014/main" id="{D6022CFA-A050-4588-AFFA-539348CC3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A3648D-132B-FCD0-62D5-6C5B21239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40831"/>
            <a:ext cx="6564205" cy="1573863"/>
          </a:xfrm>
        </p:spPr>
        <p:txBody>
          <a:bodyPr>
            <a:normAutofit/>
          </a:bodyPr>
          <a:lstStyle/>
          <a:p>
            <a:r>
              <a:rPr lang="en-US" dirty="0"/>
              <a:t>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BD861-8130-144B-1759-F34B785C56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8379082" cy="3881309"/>
          </a:xfrm>
        </p:spPr>
        <p:txBody>
          <a:bodyPr>
            <a:normAutofit/>
          </a:bodyPr>
          <a:lstStyle/>
          <a:p>
            <a:r>
              <a:rPr lang="en-US" sz="2400" dirty="0"/>
              <a:t>I need to be hard on myself!</a:t>
            </a:r>
          </a:p>
          <a:p>
            <a:pPr lvl="1"/>
            <a:r>
              <a:rPr lang="en-US" sz="2000" cap="none" dirty="0"/>
              <a:t>To get things done</a:t>
            </a:r>
          </a:p>
          <a:p>
            <a:pPr lvl="1"/>
            <a:r>
              <a:rPr lang="en-US" sz="2000" cap="none" dirty="0"/>
              <a:t>To succeed</a:t>
            </a:r>
          </a:p>
          <a:p>
            <a:r>
              <a:rPr lang="en-US" sz="2400" dirty="0"/>
              <a:t>It’s selfish to focus on myself!</a:t>
            </a:r>
          </a:p>
        </p:txBody>
      </p:sp>
    </p:spTree>
    <p:extLst>
      <p:ext uri="{BB962C8B-B14F-4D97-AF65-F5344CB8AC3E}">
        <p14:creationId xmlns:p14="http://schemas.microsoft.com/office/powerpoint/2010/main" val="1466109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5" name="Rectangle 1034">
            <a:extLst>
              <a:ext uri="{FF2B5EF4-FFF2-40B4-BE49-F238E27FC236}">
                <a16:creationId xmlns:a16="http://schemas.microsoft.com/office/drawing/2014/main" id="{E8647EB8-A4BA-4577-BC19-D29C4DB7A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6" name="Picture 2">
            <a:extLst>
              <a:ext uri="{FF2B5EF4-FFF2-40B4-BE49-F238E27FC236}">
                <a16:creationId xmlns:a16="http://schemas.microsoft.com/office/drawing/2014/main" id="{A381ED2D-F98E-4FB5-AF44-0D271CBE3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EN is a strict coach a bully? | Gymnastics Coaching.com">
            <a:extLst>
              <a:ext uri="{FF2B5EF4-FFF2-40B4-BE49-F238E27FC236}">
                <a16:creationId xmlns:a16="http://schemas.microsoft.com/office/drawing/2014/main" id="{49C32678-7581-5496-5953-BFF6199EE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1445" y="782801"/>
            <a:ext cx="3427091" cy="2404078"/>
          </a:xfrm>
          <a:prstGeom prst="roundRect">
            <a:avLst>
              <a:gd name="adj" fmla="val 530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lease follow the steps below to become positive coach today! - PCA">
            <a:extLst>
              <a:ext uri="{FF2B5EF4-FFF2-40B4-BE49-F238E27FC236}">
                <a16:creationId xmlns:a16="http://schemas.microsoft.com/office/drawing/2014/main" id="{64455599-D984-9EDE-74BA-9BEFF0EEB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1445" y="3741791"/>
            <a:ext cx="3427091" cy="2280573"/>
          </a:xfrm>
          <a:prstGeom prst="roundRect">
            <a:avLst>
              <a:gd name="adj" fmla="val 530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1038">
            <a:extLst>
              <a:ext uri="{FF2B5EF4-FFF2-40B4-BE49-F238E27FC236}">
                <a16:creationId xmlns:a16="http://schemas.microsoft.com/office/drawing/2014/main" id="{D6022CFA-A050-4588-AFFA-539348CC3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0A3648D-132B-FCD0-62D5-6C5B21239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40831"/>
            <a:ext cx="6564205" cy="1573863"/>
          </a:xfrm>
        </p:spPr>
        <p:txBody>
          <a:bodyPr>
            <a:normAutofit/>
          </a:bodyPr>
          <a:lstStyle/>
          <a:p>
            <a:r>
              <a:rPr lang="en-US" dirty="0"/>
              <a:t>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BD861-8130-144B-1759-F34B785C56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6564207" cy="3881309"/>
          </a:xfrm>
        </p:spPr>
        <p:txBody>
          <a:bodyPr>
            <a:normAutofit/>
          </a:bodyPr>
          <a:lstStyle/>
          <a:p>
            <a:r>
              <a:rPr lang="en-US" sz="2400" dirty="0"/>
              <a:t>I need to be hard on myself!</a:t>
            </a:r>
          </a:p>
          <a:p>
            <a:pPr lvl="1"/>
            <a:r>
              <a:rPr lang="en-US" sz="2000" cap="none" dirty="0"/>
              <a:t>To get things done</a:t>
            </a:r>
          </a:p>
          <a:p>
            <a:pPr lvl="1"/>
            <a:r>
              <a:rPr lang="en-US" sz="2000" cap="none" dirty="0"/>
              <a:t>To succeed</a:t>
            </a:r>
          </a:p>
          <a:p>
            <a:r>
              <a:rPr lang="en-US" sz="2400" dirty="0"/>
              <a:t>It’s selfish to focus on myself!</a:t>
            </a:r>
          </a:p>
        </p:txBody>
      </p:sp>
    </p:spTree>
    <p:extLst>
      <p:ext uri="{BB962C8B-B14F-4D97-AF65-F5344CB8AC3E}">
        <p14:creationId xmlns:p14="http://schemas.microsoft.com/office/powerpoint/2010/main" val="2796273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1B9E-9CD8-78E1-DED1-A01EA283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Self-compassion ≠ self-esteem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4217B-9557-AB9C-C8ED-7B395879DEF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Self-esteem</a:t>
            </a:r>
          </a:p>
          <a:p>
            <a:pPr lvl="1"/>
            <a:r>
              <a:rPr lang="en-US" sz="2400" cap="none" dirty="0"/>
              <a:t>Based on comparison</a:t>
            </a:r>
          </a:p>
          <a:p>
            <a:pPr lvl="1"/>
            <a:r>
              <a:rPr lang="en-US" sz="2400" cap="none" dirty="0"/>
              <a:t>Contingent</a:t>
            </a:r>
          </a:p>
          <a:p>
            <a:r>
              <a:rPr lang="en-US" sz="2800" dirty="0">
                <a:solidFill>
                  <a:srgbClr val="FF0000"/>
                </a:solidFill>
              </a:rPr>
              <a:t>Self-compassion</a:t>
            </a:r>
          </a:p>
          <a:p>
            <a:pPr lvl="1"/>
            <a:r>
              <a:rPr lang="en-US" sz="2400" cap="none" dirty="0"/>
              <a:t>Not a judgment but a way of relating to our experience</a:t>
            </a:r>
          </a:p>
          <a:p>
            <a:pPr lvl="1"/>
            <a:r>
              <a:rPr lang="en-US" sz="2400" cap="none" dirty="0"/>
              <a:t>Always available regardless of conditions</a:t>
            </a:r>
          </a:p>
        </p:txBody>
      </p:sp>
    </p:spTree>
    <p:extLst>
      <p:ext uri="{BB962C8B-B14F-4D97-AF65-F5344CB8AC3E}">
        <p14:creationId xmlns:p14="http://schemas.microsoft.com/office/powerpoint/2010/main" val="1776631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ECC79-89E7-2BA7-7700-77362456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self-compassion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E34FB-6F34-8285-1BD3-44C8988CF1F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Less</a:t>
            </a:r>
          </a:p>
          <a:p>
            <a:pPr lvl="1"/>
            <a:r>
              <a:rPr lang="en-US" cap="none" dirty="0"/>
              <a:t>Depression</a:t>
            </a:r>
          </a:p>
          <a:p>
            <a:pPr lvl="1"/>
            <a:r>
              <a:rPr lang="en-US" cap="none" dirty="0"/>
              <a:t>Anxiety</a:t>
            </a:r>
          </a:p>
          <a:p>
            <a:pPr lvl="1"/>
            <a:r>
              <a:rPr lang="en-US" cap="none" dirty="0"/>
              <a:t>Stress</a:t>
            </a:r>
          </a:p>
          <a:p>
            <a:pPr lvl="1"/>
            <a:r>
              <a:rPr lang="en-US" cap="none" dirty="0"/>
              <a:t>Shame</a:t>
            </a:r>
          </a:p>
          <a:p>
            <a:r>
              <a:rPr lang="en-US" dirty="0"/>
              <a:t>More</a:t>
            </a:r>
          </a:p>
          <a:p>
            <a:pPr lvl="1"/>
            <a:r>
              <a:rPr lang="en-US" cap="none" dirty="0"/>
              <a:t>Happiness</a:t>
            </a:r>
          </a:p>
          <a:p>
            <a:pPr lvl="1"/>
            <a:r>
              <a:rPr lang="en-US" cap="none" dirty="0"/>
              <a:t>Life satisfaction</a:t>
            </a:r>
          </a:p>
          <a:p>
            <a:pPr lvl="1"/>
            <a:r>
              <a:rPr lang="en-US" cap="none" dirty="0"/>
              <a:t>Self-confidence</a:t>
            </a:r>
          </a:p>
          <a:p>
            <a:pPr lvl="1"/>
            <a:r>
              <a:rPr lang="en-US" cap="none" dirty="0"/>
              <a:t>Physical health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454219-812A-A37E-56CB-A897AAA6F0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cap="none" dirty="0"/>
              <a:t>For more research on self-compassion (and to take the self-compassion scale), go to</a:t>
            </a:r>
          </a:p>
          <a:p>
            <a:pPr lvl="1"/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https://self-compassion.org/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2396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A3BFC-835F-5B5A-DA06-23BFAAB2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Threat versus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9BB39-9E35-4AC8-5869-0AE028362CA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Threat-defense system</a:t>
            </a:r>
          </a:p>
          <a:p>
            <a:pPr lvl="1"/>
            <a:r>
              <a:rPr lang="en-US" sz="2400" cap="none" dirty="0"/>
              <a:t>Fight, flight, freeze</a:t>
            </a:r>
          </a:p>
          <a:p>
            <a:pPr lvl="1"/>
            <a:r>
              <a:rPr lang="en-US" sz="2400" cap="none" dirty="0"/>
              <a:t>Stress hormones released</a:t>
            </a:r>
          </a:p>
          <a:p>
            <a:pPr lvl="1"/>
            <a:r>
              <a:rPr lang="en-US" sz="2400" cap="none" dirty="0"/>
              <a:t>Chronic stress has a negative impact on physical and mental health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0F5EB8-0B38-FD8D-53BA-63A7BCF8A53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Care system</a:t>
            </a:r>
          </a:p>
          <a:p>
            <a:pPr lvl="1"/>
            <a:r>
              <a:rPr lang="en-US" sz="2400" cap="none" dirty="0"/>
              <a:t>“Attend and befriend”</a:t>
            </a:r>
          </a:p>
          <a:p>
            <a:pPr lvl="1"/>
            <a:r>
              <a:rPr lang="en-US" sz="2400" cap="none" dirty="0"/>
              <a:t>Oxytocin and endorphins</a:t>
            </a:r>
          </a:p>
          <a:p>
            <a:pPr lvl="1"/>
            <a:r>
              <a:rPr lang="en-US" sz="2400" cap="none" dirty="0"/>
              <a:t>Downregulates stress response</a:t>
            </a:r>
          </a:p>
        </p:txBody>
      </p:sp>
    </p:spTree>
    <p:extLst>
      <p:ext uri="{BB962C8B-B14F-4D97-AF65-F5344CB8AC3E}">
        <p14:creationId xmlns:p14="http://schemas.microsoft.com/office/powerpoint/2010/main" val="2997725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A08615-5A56-9320-EC3B-C3355DB9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and self-compassion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7FFF418-4865-7F32-86CF-CB8D7573C11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41810704"/>
              </p:ext>
            </p:extLst>
          </p:nvPr>
        </p:nvGraphicFramePr>
        <p:xfrm>
          <a:off x="1535184" y="2366962"/>
          <a:ext cx="8816832" cy="3049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8944">
                  <a:extLst>
                    <a:ext uri="{9D8B030D-6E8A-4147-A177-3AD203B41FA5}">
                      <a16:colId xmlns:a16="http://schemas.microsoft.com/office/drawing/2014/main" val="2614503617"/>
                    </a:ext>
                  </a:extLst>
                </a:gridCol>
                <a:gridCol w="2938944">
                  <a:extLst>
                    <a:ext uri="{9D8B030D-6E8A-4147-A177-3AD203B41FA5}">
                      <a16:colId xmlns:a16="http://schemas.microsoft.com/office/drawing/2014/main" val="318828140"/>
                    </a:ext>
                  </a:extLst>
                </a:gridCol>
                <a:gridCol w="2938944">
                  <a:extLst>
                    <a:ext uri="{9D8B030D-6E8A-4147-A177-3AD203B41FA5}">
                      <a16:colId xmlns:a16="http://schemas.microsoft.com/office/drawing/2014/main" val="3020753420"/>
                    </a:ext>
                  </a:extLst>
                </a:gridCol>
              </a:tblGrid>
              <a:tr h="742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Stress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Stress Response Turned Inward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Self-Compassion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131084"/>
                  </a:ext>
                </a:extLst>
              </a:tr>
              <a:tr h="742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Self-criticism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Self-kindness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203193"/>
                  </a:ext>
                </a:extLst>
              </a:tr>
              <a:tr h="742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Flight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Isolation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Common humanity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78503"/>
                  </a:ext>
                </a:extLst>
              </a:tr>
              <a:tr h="742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Freeze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Rumination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Mindfulness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33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33870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49</TotalTime>
  <Words>361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Tw Cen MT</vt:lpstr>
      <vt:lpstr>Droplet</vt:lpstr>
      <vt:lpstr>What is self-compassion?</vt:lpstr>
      <vt:lpstr>What is the goal of self-compassion practice?</vt:lpstr>
      <vt:lpstr>Components of self-compassion</vt:lpstr>
      <vt:lpstr>But…</vt:lpstr>
      <vt:lpstr>But…</vt:lpstr>
      <vt:lpstr>Self-compassion ≠ self-esteem</vt:lpstr>
      <vt:lpstr>Benefits of self-compassion</vt:lpstr>
      <vt:lpstr>Threat versus care</vt:lpstr>
      <vt:lpstr>Stress and self-compassion</vt:lpstr>
      <vt:lpstr>Practice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self-compassion?</dc:title>
  <dc:creator>Mary Ann Erickson</dc:creator>
  <cp:lastModifiedBy>Mary Ann Erickson</cp:lastModifiedBy>
  <cp:revision>1</cp:revision>
  <dcterms:created xsi:type="dcterms:W3CDTF">2022-10-15T14:15:09Z</dcterms:created>
  <dcterms:modified xsi:type="dcterms:W3CDTF">2022-10-17T13:45:07Z</dcterms:modified>
</cp:coreProperties>
</file>