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 id="2147483648" r:id="rId2"/>
  </p:sldMasterIdLst>
  <p:notesMasterIdLst>
    <p:notesMasterId r:id="rId18"/>
  </p:notesMasterIdLst>
  <p:sldIdLst>
    <p:sldId id="380" r:id="rId3"/>
    <p:sldId id="415" r:id="rId4"/>
    <p:sldId id="450" r:id="rId5"/>
    <p:sldId id="417" r:id="rId6"/>
    <p:sldId id="414" r:id="rId7"/>
    <p:sldId id="448" r:id="rId8"/>
    <p:sldId id="418" r:id="rId9"/>
    <p:sldId id="419" r:id="rId10"/>
    <p:sldId id="422" r:id="rId11"/>
    <p:sldId id="449" r:id="rId12"/>
    <p:sldId id="423" r:id="rId13"/>
    <p:sldId id="425" r:id="rId14"/>
    <p:sldId id="426" r:id="rId15"/>
    <p:sldId id="292" r:id="rId16"/>
    <p:sldId id="42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CEFF"/>
    <a:srgbClr val="FF4747"/>
    <a:srgbClr val="BC8F00"/>
    <a:srgbClr val="FFBD5B"/>
    <a:srgbClr val="D27D00"/>
    <a:srgbClr val="FFDB69"/>
    <a:srgbClr val="E4E911"/>
    <a:srgbClr val="DFC9EF"/>
    <a:srgbClr val="D5B8EA"/>
    <a:srgbClr val="FFE2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5EEC84-D4AC-4C5C-AA8D-393A8A22498C}" v="35" dt="2024-03-18T17:10:13.1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86" autoAdjust="0"/>
    <p:restoredTop sz="96327"/>
  </p:normalViewPr>
  <p:slideViewPr>
    <p:cSldViewPr snapToGrid="0" snapToObjects="1">
      <p:cViewPr varScale="1">
        <p:scale>
          <a:sx n="75" d="100"/>
          <a:sy n="75" d="100"/>
        </p:scale>
        <p:origin x="72"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D550AE-CD00-834C-A2E0-C8DE474FC794}"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49AA2-3724-BE40-BFB0-ACD51183E90A}" type="slidenum">
              <a:rPr lang="en-US" smtClean="0"/>
              <a:t>‹#›</a:t>
            </a:fld>
            <a:endParaRPr lang="en-US"/>
          </a:p>
        </p:txBody>
      </p:sp>
    </p:spTree>
    <p:extLst>
      <p:ext uri="{BB962C8B-B14F-4D97-AF65-F5344CB8AC3E}">
        <p14:creationId xmlns:p14="http://schemas.microsoft.com/office/powerpoint/2010/main" val="2889206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5106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DB20F-06C4-6046-9A71-DD4BA03407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EBABEF-8FAD-9C45-8C50-993952B72D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018775-88D0-AD43-BF5D-FE2D2F19AFCC}"/>
              </a:ext>
            </a:extLst>
          </p:cNvPr>
          <p:cNvSpPr>
            <a:spLocks noGrp="1"/>
          </p:cNvSpPr>
          <p:nvPr>
            <p:ph type="dt" sz="half" idx="10"/>
          </p:nvPr>
        </p:nvSpPr>
        <p:spPr/>
        <p:txBody>
          <a:bodyPr/>
          <a:lstStyle/>
          <a:p>
            <a:fld id="{5B82CCE9-EB56-F440-9064-8307A0673582}" type="datetimeFigureOut">
              <a:rPr lang="en-US" smtClean="0"/>
              <a:t>11/5/2024</a:t>
            </a:fld>
            <a:endParaRPr lang="en-US"/>
          </a:p>
        </p:txBody>
      </p:sp>
      <p:sp>
        <p:nvSpPr>
          <p:cNvPr id="5" name="Footer Placeholder 4">
            <a:extLst>
              <a:ext uri="{FF2B5EF4-FFF2-40B4-BE49-F238E27FC236}">
                <a16:creationId xmlns:a16="http://schemas.microsoft.com/office/drawing/2014/main" id="{EA5B7680-911A-8948-89BB-C84F2DE72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65206-4667-A841-B37E-B9B422020A26}"/>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58613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1B6F1-2563-CC40-A732-604AB21687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7CE346-B8A6-0D40-B355-61581737DE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7781F-8B6E-C240-AC0B-92DD37B21309}"/>
              </a:ext>
            </a:extLst>
          </p:cNvPr>
          <p:cNvSpPr>
            <a:spLocks noGrp="1"/>
          </p:cNvSpPr>
          <p:nvPr>
            <p:ph type="dt" sz="half" idx="10"/>
          </p:nvPr>
        </p:nvSpPr>
        <p:spPr/>
        <p:txBody>
          <a:bodyPr/>
          <a:lstStyle/>
          <a:p>
            <a:fld id="{5B82CCE9-EB56-F440-9064-8307A0673582}" type="datetimeFigureOut">
              <a:rPr lang="en-US" smtClean="0"/>
              <a:t>11/5/2024</a:t>
            </a:fld>
            <a:endParaRPr lang="en-US"/>
          </a:p>
        </p:txBody>
      </p:sp>
      <p:sp>
        <p:nvSpPr>
          <p:cNvPr id="5" name="Footer Placeholder 4">
            <a:extLst>
              <a:ext uri="{FF2B5EF4-FFF2-40B4-BE49-F238E27FC236}">
                <a16:creationId xmlns:a16="http://schemas.microsoft.com/office/drawing/2014/main" id="{BDEBF2C6-499D-294F-A095-F5F01FE7C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C0CE6-D82B-0D43-BF55-D0A2AF8D85EE}"/>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1421266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BCF224-7440-9146-A5AA-BC887ADF5E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65901D-F261-4940-82C6-5DFA631455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AAE2D-089C-CB47-9CBA-4281B6CB7574}"/>
              </a:ext>
            </a:extLst>
          </p:cNvPr>
          <p:cNvSpPr>
            <a:spLocks noGrp="1"/>
          </p:cNvSpPr>
          <p:nvPr>
            <p:ph type="dt" sz="half" idx="10"/>
          </p:nvPr>
        </p:nvSpPr>
        <p:spPr/>
        <p:txBody>
          <a:bodyPr/>
          <a:lstStyle/>
          <a:p>
            <a:fld id="{5B82CCE9-EB56-F440-9064-8307A0673582}" type="datetimeFigureOut">
              <a:rPr lang="en-US" smtClean="0"/>
              <a:t>11/5/2024</a:t>
            </a:fld>
            <a:endParaRPr lang="en-US"/>
          </a:p>
        </p:txBody>
      </p:sp>
      <p:sp>
        <p:nvSpPr>
          <p:cNvPr id="5" name="Footer Placeholder 4">
            <a:extLst>
              <a:ext uri="{FF2B5EF4-FFF2-40B4-BE49-F238E27FC236}">
                <a16:creationId xmlns:a16="http://schemas.microsoft.com/office/drawing/2014/main" id="{96C9B898-3133-C142-8EB0-502A2B656A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0060B-25DA-0D4F-A35C-1064F9919C97}"/>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431292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01FF0-8109-7EA9-4A06-18E0335E92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CD459B-970B-03ED-E6ED-FBE819C7AF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B484A0-C9E6-C204-4764-A258C96C9ED5}"/>
              </a:ext>
            </a:extLst>
          </p:cNvPr>
          <p:cNvSpPr>
            <a:spLocks noGrp="1"/>
          </p:cNvSpPr>
          <p:nvPr>
            <p:ph type="dt" sz="half" idx="10"/>
          </p:nvPr>
        </p:nvSpPr>
        <p:spPr/>
        <p:txBody>
          <a:bodyPr/>
          <a:lstStyle/>
          <a:p>
            <a:fld id="{D9B64685-665F-4F5A-A77B-20AD35355304}" type="datetimeFigureOut">
              <a:rPr lang="en-US" smtClean="0"/>
              <a:t>11/5/2024</a:t>
            </a:fld>
            <a:endParaRPr lang="en-US"/>
          </a:p>
        </p:txBody>
      </p:sp>
      <p:sp>
        <p:nvSpPr>
          <p:cNvPr id="5" name="Footer Placeholder 4">
            <a:extLst>
              <a:ext uri="{FF2B5EF4-FFF2-40B4-BE49-F238E27FC236}">
                <a16:creationId xmlns:a16="http://schemas.microsoft.com/office/drawing/2014/main" id="{9CC7CA27-E340-B8BE-53A7-894F4E187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5E1706-6CA5-DE20-05B1-7229B5FD0A5D}"/>
              </a:ext>
            </a:extLst>
          </p:cNvPr>
          <p:cNvSpPr>
            <a:spLocks noGrp="1"/>
          </p:cNvSpPr>
          <p:nvPr>
            <p:ph type="sldNum" sz="quarter" idx="12"/>
          </p:nvPr>
        </p:nvSpPr>
        <p:spPr/>
        <p:txBody>
          <a:bodyPr/>
          <a:lstStyle/>
          <a:p>
            <a:fld id="{A2D094EB-3CF4-4BE8-BA44-4BD1FC1B858E}" type="slidenum">
              <a:rPr lang="en-US" smtClean="0"/>
              <a:t>‹#›</a:t>
            </a:fld>
            <a:endParaRPr lang="en-US"/>
          </a:p>
        </p:txBody>
      </p:sp>
    </p:spTree>
    <p:extLst>
      <p:ext uri="{BB962C8B-B14F-4D97-AF65-F5344CB8AC3E}">
        <p14:creationId xmlns:p14="http://schemas.microsoft.com/office/powerpoint/2010/main" val="3355642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3A3D9-4C3D-CF48-8EF4-604B0176B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804289-2DE9-5544-8719-5B7297D6E1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60FC13-06A2-8649-9D1C-3C243D389E80}"/>
              </a:ext>
            </a:extLst>
          </p:cNvPr>
          <p:cNvSpPr>
            <a:spLocks noGrp="1"/>
          </p:cNvSpPr>
          <p:nvPr>
            <p:ph type="dt" sz="half" idx="10"/>
          </p:nvPr>
        </p:nvSpPr>
        <p:spPr/>
        <p:txBody>
          <a:bodyPr/>
          <a:lstStyle/>
          <a:p>
            <a:fld id="{5B82CCE9-EB56-F440-9064-8307A0673582}" type="datetimeFigureOut">
              <a:rPr lang="en-US" smtClean="0"/>
              <a:t>11/5/2024</a:t>
            </a:fld>
            <a:endParaRPr lang="en-US"/>
          </a:p>
        </p:txBody>
      </p:sp>
      <p:sp>
        <p:nvSpPr>
          <p:cNvPr id="5" name="Footer Placeholder 4">
            <a:extLst>
              <a:ext uri="{FF2B5EF4-FFF2-40B4-BE49-F238E27FC236}">
                <a16:creationId xmlns:a16="http://schemas.microsoft.com/office/drawing/2014/main" id="{89518241-5A86-D24F-A6A7-BA734D3D9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C9C1C-5F58-364C-B537-A2A31E504C29}"/>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4265234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40C54-38CF-F044-B864-04047F224D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C9E434-C556-0045-B5F0-F10E21F60E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E3B2EB-399F-6B4C-890C-5164343D3F2C}"/>
              </a:ext>
            </a:extLst>
          </p:cNvPr>
          <p:cNvSpPr>
            <a:spLocks noGrp="1"/>
          </p:cNvSpPr>
          <p:nvPr>
            <p:ph type="dt" sz="half" idx="10"/>
          </p:nvPr>
        </p:nvSpPr>
        <p:spPr/>
        <p:txBody>
          <a:bodyPr/>
          <a:lstStyle/>
          <a:p>
            <a:fld id="{5B82CCE9-EB56-F440-9064-8307A0673582}" type="datetimeFigureOut">
              <a:rPr lang="en-US" smtClean="0"/>
              <a:t>11/5/2024</a:t>
            </a:fld>
            <a:endParaRPr lang="en-US"/>
          </a:p>
        </p:txBody>
      </p:sp>
      <p:sp>
        <p:nvSpPr>
          <p:cNvPr id="5" name="Footer Placeholder 4">
            <a:extLst>
              <a:ext uri="{FF2B5EF4-FFF2-40B4-BE49-F238E27FC236}">
                <a16:creationId xmlns:a16="http://schemas.microsoft.com/office/drawing/2014/main" id="{C1D7428E-04DE-5342-A586-1E0F0AD61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323AC-B4BA-0C4F-91A4-CA7C41F19838}"/>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193233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52FED-CDE1-BF41-BD48-35BE91ED15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EAF0F6-0783-0A46-84A6-5D9EB65E0A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204EB3-0A5D-1C4F-A5C5-6D3E53DAE7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E8DA2B-2F42-2741-8E85-3B9726D0303B}"/>
              </a:ext>
            </a:extLst>
          </p:cNvPr>
          <p:cNvSpPr>
            <a:spLocks noGrp="1"/>
          </p:cNvSpPr>
          <p:nvPr>
            <p:ph type="dt" sz="half" idx="10"/>
          </p:nvPr>
        </p:nvSpPr>
        <p:spPr/>
        <p:txBody>
          <a:bodyPr/>
          <a:lstStyle/>
          <a:p>
            <a:fld id="{5B82CCE9-EB56-F440-9064-8307A0673582}" type="datetimeFigureOut">
              <a:rPr lang="en-US" smtClean="0"/>
              <a:t>11/5/2024</a:t>
            </a:fld>
            <a:endParaRPr lang="en-US"/>
          </a:p>
        </p:txBody>
      </p:sp>
      <p:sp>
        <p:nvSpPr>
          <p:cNvPr id="6" name="Footer Placeholder 5">
            <a:extLst>
              <a:ext uri="{FF2B5EF4-FFF2-40B4-BE49-F238E27FC236}">
                <a16:creationId xmlns:a16="http://schemas.microsoft.com/office/drawing/2014/main" id="{367038B3-5237-0C49-83A2-BD4CC3491F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BB2E7-3835-5D4B-A7F9-0EDFAFDD7D0B}"/>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2082763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CDA6E-44A0-7442-AF15-D9330F4869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96624E-0B04-784E-A559-A9CBCB723C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0658B6-E3B8-6948-B3E4-BF14F67D8B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6C1067-09E3-1A40-86EA-99B4F43E9C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6621D4-F269-D242-B6E5-008FFFC73E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3BEBE3-B0D7-7E41-A0AC-346A5C5457B9}"/>
              </a:ext>
            </a:extLst>
          </p:cNvPr>
          <p:cNvSpPr>
            <a:spLocks noGrp="1"/>
          </p:cNvSpPr>
          <p:nvPr>
            <p:ph type="dt" sz="half" idx="10"/>
          </p:nvPr>
        </p:nvSpPr>
        <p:spPr/>
        <p:txBody>
          <a:bodyPr/>
          <a:lstStyle/>
          <a:p>
            <a:fld id="{5B82CCE9-EB56-F440-9064-8307A0673582}" type="datetimeFigureOut">
              <a:rPr lang="en-US" smtClean="0"/>
              <a:t>11/5/2024</a:t>
            </a:fld>
            <a:endParaRPr lang="en-US"/>
          </a:p>
        </p:txBody>
      </p:sp>
      <p:sp>
        <p:nvSpPr>
          <p:cNvPr id="8" name="Footer Placeholder 7">
            <a:extLst>
              <a:ext uri="{FF2B5EF4-FFF2-40B4-BE49-F238E27FC236}">
                <a16:creationId xmlns:a16="http://schemas.microsoft.com/office/drawing/2014/main" id="{0ECAE5B3-902F-3D49-90D8-56491C84C0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8383B3-0EF0-0949-883E-408D7B8618ED}"/>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3742808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3517C-50E4-D449-970B-C934E074E2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D68282-6A2C-7F49-B063-0E6857F79D5B}"/>
              </a:ext>
            </a:extLst>
          </p:cNvPr>
          <p:cNvSpPr>
            <a:spLocks noGrp="1"/>
          </p:cNvSpPr>
          <p:nvPr>
            <p:ph type="dt" sz="half" idx="10"/>
          </p:nvPr>
        </p:nvSpPr>
        <p:spPr/>
        <p:txBody>
          <a:bodyPr/>
          <a:lstStyle/>
          <a:p>
            <a:fld id="{5B82CCE9-EB56-F440-9064-8307A0673582}" type="datetimeFigureOut">
              <a:rPr lang="en-US" smtClean="0"/>
              <a:t>11/5/2024</a:t>
            </a:fld>
            <a:endParaRPr lang="en-US"/>
          </a:p>
        </p:txBody>
      </p:sp>
      <p:sp>
        <p:nvSpPr>
          <p:cNvPr id="4" name="Footer Placeholder 3">
            <a:extLst>
              <a:ext uri="{FF2B5EF4-FFF2-40B4-BE49-F238E27FC236}">
                <a16:creationId xmlns:a16="http://schemas.microsoft.com/office/drawing/2014/main" id="{180C619C-5D27-CC47-A9F3-3883DE8D07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509934-FB31-F34F-8081-A67C6038AD0D}"/>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1814040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6E0B35-DFC6-6A44-B31C-ADCEE5F41B00}"/>
              </a:ext>
            </a:extLst>
          </p:cNvPr>
          <p:cNvSpPr>
            <a:spLocks noGrp="1"/>
          </p:cNvSpPr>
          <p:nvPr>
            <p:ph type="dt" sz="half" idx="10"/>
          </p:nvPr>
        </p:nvSpPr>
        <p:spPr/>
        <p:txBody>
          <a:bodyPr/>
          <a:lstStyle/>
          <a:p>
            <a:fld id="{5B82CCE9-EB56-F440-9064-8307A0673582}" type="datetimeFigureOut">
              <a:rPr lang="en-US" smtClean="0"/>
              <a:t>11/5/2024</a:t>
            </a:fld>
            <a:endParaRPr lang="en-US"/>
          </a:p>
        </p:txBody>
      </p:sp>
      <p:sp>
        <p:nvSpPr>
          <p:cNvPr id="3" name="Footer Placeholder 2">
            <a:extLst>
              <a:ext uri="{FF2B5EF4-FFF2-40B4-BE49-F238E27FC236}">
                <a16:creationId xmlns:a16="http://schemas.microsoft.com/office/drawing/2014/main" id="{99F1BC7C-9EAF-434D-AD98-CB7A6B1815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99EC48-A23B-924F-8BE9-688CD4FD8328}"/>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1943214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74BE2-7FCE-D347-A4A5-BD72324695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CC7260-B69E-1E4C-96BF-0CEB42423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B38A3E-3547-C44D-8306-CF146597D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0A88CF-677B-E149-840B-DA92A00E0C20}"/>
              </a:ext>
            </a:extLst>
          </p:cNvPr>
          <p:cNvSpPr>
            <a:spLocks noGrp="1"/>
          </p:cNvSpPr>
          <p:nvPr>
            <p:ph type="dt" sz="half" idx="10"/>
          </p:nvPr>
        </p:nvSpPr>
        <p:spPr/>
        <p:txBody>
          <a:bodyPr/>
          <a:lstStyle/>
          <a:p>
            <a:fld id="{5B82CCE9-EB56-F440-9064-8307A0673582}" type="datetimeFigureOut">
              <a:rPr lang="en-US" smtClean="0"/>
              <a:t>11/5/2024</a:t>
            </a:fld>
            <a:endParaRPr lang="en-US"/>
          </a:p>
        </p:txBody>
      </p:sp>
      <p:sp>
        <p:nvSpPr>
          <p:cNvPr id="6" name="Footer Placeholder 5">
            <a:extLst>
              <a:ext uri="{FF2B5EF4-FFF2-40B4-BE49-F238E27FC236}">
                <a16:creationId xmlns:a16="http://schemas.microsoft.com/office/drawing/2014/main" id="{52631BFD-9B8E-8D49-8595-5B23324B23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7525A5-F19E-A84E-B9F3-786E20000468}"/>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1110500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C9BF8-48F9-FC43-9A23-80F71C6578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F9F4EF-8597-B84F-BA8D-515EBC5E4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E82322-9A8A-8D42-ABD4-0446A9B5E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047CF4-DA7D-CA4B-A03E-44EAEB38C358}"/>
              </a:ext>
            </a:extLst>
          </p:cNvPr>
          <p:cNvSpPr>
            <a:spLocks noGrp="1"/>
          </p:cNvSpPr>
          <p:nvPr>
            <p:ph type="dt" sz="half" idx="10"/>
          </p:nvPr>
        </p:nvSpPr>
        <p:spPr/>
        <p:txBody>
          <a:bodyPr/>
          <a:lstStyle/>
          <a:p>
            <a:fld id="{5B82CCE9-EB56-F440-9064-8307A0673582}" type="datetimeFigureOut">
              <a:rPr lang="en-US" smtClean="0"/>
              <a:t>11/5/2024</a:t>
            </a:fld>
            <a:endParaRPr lang="en-US"/>
          </a:p>
        </p:txBody>
      </p:sp>
      <p:sp>
        <p:nvSpPr>
          <p:cNvPr id="6" name="Footer Placeholder 5">
            <a:extLst>
              <a:ext uri="{FF2B5EF4-FFF2-40B4-BE49-F238E27FC236}">
                <a16:creationId xmlns:a16="http://schemas.microsoft.com/office/drawing/2014/main" id="{2C0D61B8-B157-9949-8732-C5DBC08928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BC89F4-C046-864C-ACC5-F6C7A874610E}"/>
              </a:ext>
            </a:extLst>
          </p:cNvPr>
          <p:cNvSpPr>
            <a:spLocks noGrp="1"/>
          </p:cNvSpPr>
          <p:nvPr>
            <p:ph type="sldNum" sz="quarter" idx="12"/>
          </p:nvPr>
        </p:nvSpPr>
        <p:spPr/>
        <p:txBody>
          <a:bodyPr/>
          <a:lstStyle/>
          <a:p>
            <a:fld id="{6C2ED81D-EF32-274A-9FD8-8F5D3FB2D67F}" type="slidenum">
              <a:rPr lang="en-US" smtClean="0"/>
              <a:t>‹#›</a:t>
            </a:fld>
            <a:endParaRPr lang="en-US"/>
          </a:p>
        </p:txBody>
      </p:sp>
    </p:spTree>
    <p:extLst>
      <p:ext uri="{BB962C8B-B14F-4D97-AF65-F5344CB8AC3E}">
        <p14:creationId xmlns:p14="http://schemas.microsoft.com/office/powerpoint/2010/main" val="3798016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D588F8-A37E-0942-933F-E9CDD7AC6D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1DC4E9-E8B6-514E-9CCA-A37EF6442D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9838B-EAFE-3A4C-82F2-7946D24194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82CCE9-EB56-F440-9064-8307A0673582}" type="datetimeFigureOut">
              <a:rPr lang="en-US" smtClean="0"/>
              <a:t>11/5/2024</a:t>
            </a:fld>
            <a:endParaRPr lang="en-US"/>
          </a:p>
        </p:txBody>
      </p:sp>
      <p:sp>
        <p:nvSpPr>
          <p:cNvPr id="5" name="Footer Placeholder 4">
            <a:extLst>
              <a:ext uri="{FF2B5EF4-FFF2-40B4-BE49-F238E27FC236}">
                <a16:creationId xmlns:a16="http://schemas.microsoft.com/office/drawing/2014/main" id="{9BE0C05B-576C-C44D-A597-FAC31E8FDD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5D4ED0-D676-E945-825A-E604EFC390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2ED81D-EF32-274A-9FD8-8F5D3FB2D67F}" type="slidenum">
              <a:rPr lang="en-US" smtClean="0"/>
              <a:t>‹#›</a:t>
            </a:fld>
            <a:endParaRPr lang="en-US"/>
          </a:p>
        </p:txBody>
      </p:sp>
    </p:spTree>
    <p:extLst>
      <p:ext uri="{BB962C8B-B14F-4D97-AF65-F5344CB8AC3E}">
        <p14:creationId xmlns:p14="http://schemas.microsoft.com/office/powerpoint/2010/main" val="156545731"/>
      </p:ext>
    </p:extLst>
  </p:cSld>
  <p:clrMap bg1="lt1" tx1="dk1" bg2="lt2" tx2="dk2" accent1="accent1" accent2="accent2" accent3="accent3" accent4="accent4" accent5="accent5" accent6="accent6" hlink="hlink" folHlink="folHlink"/>
  <p:sldLayoutIdLst>
    <p:sldLayoutId id="2147483693" r:id="rId1"/>
    <p:sldLayoutId id="2147483696" r:id="rId2"/>
    <p:sldLayoutId id="2147483651" r:id="rId3"/>
    <p:sldLayoutId id="2147483691" r:id="rId4"/>
    <p:sldLayoutId id="2147483653" r:id="rId5"/>
    <p:sldLayoutId id="2147483654" r:id="rId6"/>
    <p:sldLayoutId id="2147483701" r:id="rId7"/>
    <p:sldLayoutId id="2147483656" r:id="rId8"/>
    <p:sldLayoutId id="2147483702"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48CD1-5F8A-3C35-16BD-5B7562BDBC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B33742-86F1-5E0E-CD9D-05F88A7501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ED968-6BF8-D0C9-91B6-40DFE67DC0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B64685-665F-4F5A-A77B-20AD35355304}" type="datetimeFigureOut">
              <a:rPr lang="en-US" smtClean="0"/>
              <a:t>11/5/2024</a:t>
            </a:fld>
            <a:endParaRPr lang="en-US"/>
          </a:p>
        </p:txBody>
      </p:sp>
      <p:sp>
        <p:nvSpPr>
          <p:cNvPr id="5" name="Footer Placeholder 4">
            <a:extLst>
              <a:ext uri="{FF2B5EF4-FFF2-40B4-BE49-F238E27FC236}">
                <a16:creationId xmlns:a16="http://schemas.microsoft.com/office/drawing/2014/main" id="{3DFBD3DC-B173-FE96-E2A2-91793782A4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6510A6C-EB50-82E5-A79B-F8DBA7BF3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D094EB-3CF4-4BE8-BA44-4BD1FC1B858E}" type="slidenum">
              <a:rPr lang="en-US" smtClean="0"/>
              <a:t>‹#›</a:t>
            </a:fld>
            <a:endParaRPr lang="en-US"/>
          </a:p>
        </p:txBody>
      </p:sp>
    </p:spTree>
    <p:extLst>
      <p:ext uri="{BB962C8B-B14F-4D97-AF65-F5344CB8AC3E}">
        <p14:creationId xmlns:p14="http://schemas.microsoft.com/office/powerpoint/2010/main" val="3512745452"/>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15C18A-FBDF-4007-9AF7-4A3D8781B702}"/>
              </a:ext>
            </a:extLst>
          </p:cNvPr>
          <p:cNvPicPr>
            <a:picLocks noChangeAspect="1"/>
          </p:cNvPicPr>
          <p:nvPr/>
        </p:nvPicPr>
        <p:blipFill rotWithShape="1">
          <a:blip r:embed="rId2">
            <a:alphaModFix amt="50000"/>
          </a:blip>
          <a:srcRect t="14112" b="983"/>
          <a:stretch/>
        </p:blipFill>
        <p:spPr>
          <a:xfrm>
            <a:off x="20" y="1"/>
            <a:ext cx="12191980" cy="6857999"/>
          </a:xfrm>
          <a:prstGeom prst="rect">
            <a:avLst/>
          </a:prstGeom>
        </p:spPr>
      </p:pic>
      <p:sp>
        <p:nvSpPr>
          <p:cNvPr id="2" name="Title 1">
            <a:extLst>
              <a:ext uri="{FF2B5EF4-FFF2-40B4-BE49-F238E27FC236}">
                <a16:creationId xmlns:a16="http://schemas.microsoft.com/office/drawing/2014/main" id="{54F38DAE-494D-9244-AFAD-97C5A0D40EDD}"/>
              </a:ext>
            </a:extLst>
          </p:cNvPr>
          <p:cNvSpPr>
            <a:spLocks noGrp="1"/>
          </p:cNvSpPr>
          <p:nvPr>
            <p:ph type="ctrTitle"/>
          </p:nvPr>
        </p:nvSpPr>
        <p:spPr>
          <a:xfrm>
            <a:off x="1524000" y="2099392"/>
            <a:ext cx="9144000" cy="2900518"/>
          </a:xfrm>
        </p:spPr>
        <p:txBody>
          <a:bodyPr>
            <a:normAutofit/>
          </a:bodyPr>
          <a:lstStyle/>
          <a:p>
            <a:r>
              <a:rPr lang="en-US" sz="7200" dirty="0">
                <a:solidFill>
                  <a:srgbClr val="FFFFFF"/>
                </a:solidFill>
              </a:rPr>
              <a:t>History Courses</a:t>
            </a:r>
          </a:p>
        </p:txBody>
      </p:sp>
      <p:sp>
        <p:nvSpPr>
          <p:cNvPr id="3" name="Subtitle 2">
            <a:extLst>
              <a:ext uri="{FF2B5EF4-FFF2-40B4-BE49-F238E27FC236}">
                <a16:creationId xmlns:a16="http://schemas.microsoft.com/office/drawing/2014/main" id="{5DAAE6C8-E237-EC4B-A38F-EE81A13DFBAF}"/>
              </a:ext>
            </a:extLst>
          </p:cNvPr>
          <p:cNvSpPr>
            <a:spLocks noGrp="1"/>
          </p:cNvSpPr>
          <p:nvPr>
            <p:ph type="subTitle" idx="1"/>
          </p:nvPr>
        </p:nvSpPr>
        <p:spPr>
          <a:xfrm>
            <a:off x="1361162" y="5210407"/>
            <a:ext cx="9144000" cy="1098395"/>
          </a:xfrm>
        </p:spPr>
        <p:txBody>
          <a:bodyPr>
            <a:normAutofit/>
          </a:bodyPr>
          <a:lstStyle/>
          <a:p>
            <a:r>
              <a:rPr lang="en-US" sz="6000" dirty="0">
                <a:solidFill>
                  <a:srgbClr val="FFFFFF"/>
                </a:solidFill>
                <a:latin typeface="+mj-lt"/>
              </a:rPr>
              <a:t>Spring 2025</a:t>
            </a:r>
          </a:p>
        </p:txBody>
      </p:sp>
    </p:spTree>
    <p:extLst>
      <p:ext uri="{BB962C8B-B14F-4D97-AF65-F5344CB8AC3E}">
        <p14:creationId xmlns:p14="http://schemas.microsoft.com/office/powerpoint/2010/main" val="14484376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BD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8CA09-022E-1CCE-F908-383F945239B8}"/>
              </a:ext>
            </a:extLst>
          </p:cNvPr>
          <p:cNvSpPr>
            <a:spLocks noGrp="1"/>
          </p:cNvSpPr>
          <p:nvPr>
            <p:ph type="title"/>
          </p:nvPr>
        </p:nvSpPr>
        <p:spPr/>
        <p:txBody>
          <a:bodyPr>
            <a:normAutofit fontScale="90000"/>
          </a:bodyPr>
          <a:lstStyle/>
          <a:p>
            <a:r>
              <a:rPr lang="en-US" sz="3200" dirty="0"/>
              <a:t>HIST 231:  Body &amp; Society in Ancient Greece &amp; Rome</a:t>
            </a:r>
            <a:br>
              <a:rPr lang="en-US" sz="3200" dirty="0"/>
            </a:br>
            <a:r>
              <a:rPr lang="en-US" sz="3200" dirty="0"/>
              <a:t>TR  1:10 - 2:25 pm &amp; F 1:00 - 1:50 pm</a:t>
            </a:r>
            <a:br>
              <a:rPr lang="en-US" sz="3200" dirty="0"/>
            </a:br>
            <a:r>
              <a:rPr lang="en-US" sz="3200" dirty="0"/>
              <a:t>Professor Matt Klemm</a:t>
            </a:r>
          </a:p>
        </p:txBody>
      </p:sp>
      <p:pic>
        <p:nvPicPr>
          <p:cNvPr id="5" name="Content Placeholder 4">
            <a:extLst>
              <a:ext uri="{FF2B5EF4-FFF2-40B4-BE49-F238E27FC236}">
                <a16:creationId xmlns:a16="http://schemas.microsoft.com/office/drawing/2014/main" id="{ECB84BF7-2F47-6E65-E6AD-EC789632BF42}"/>
              </a:ext>
            </a:extLst>
          </p:cNvPr>
          <p:cNvPicPr>
            <a:picLocks noGrp="1" noChangeAspect="1"/>
          </p:cNvPicPr>
          <p:nvPr>
            <p:ph idx="1"/>
          </p:nvPr>
        </p:nvPicPr>
        <p:blipFill>
          <a:blip r:embed="rId2"/>
          <a:stretch>
            <a:fillRect/>
          </a:stretch>
        </p:blipFill>
        <p:spPr>
          <a:xfrm>
            <a:off x="838200" y="1825625"/>
            <a:ext cx="10515600" cy="4926868"/>
          </a:xfrm>
        </p:spPr>
      </p:pic>
    </p:spTree>
    <p:extLst>
      <p:ext uri="{BB962C8B-B14F-4D97-AF65-F5344CB8AC3E}">
        <p14:creationId xmlns:p14="http://schemas.microsoft.com/office/powerpoint/2010/main" val="59612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0475" y="87784"/>
            <a:ext cx="10083799" cy="1137805"/>
          </a:xfrm>
        </p:spPr>
        <p:txBody>
          <a:bodyPr>
            <a:normAutofit fontScale="90000"/>
          </a:bodyPr>
          <a:lstStyle/>
          <a:p>
            <a:pPr algn="ctr"/>
            <a:br>
              <a:rPr lang="en-US" sz="3200" dirty="0">
                <a:solidFill>
                  <a:srgbClr val="EEA420"/>
                </a:solidFill>
                <a:latin typeface="Footlight MT Light" panose="0204060206030A020304" pitchFamily="18" charset="0"/>
              </a:rPr>
            </a:br>
            <a:r>
              <a:rPr lang="en-US" sz="3200" dirty="0">
                <a:solidFill>
                  <a:srgbClr val="800000"/>
                </a:solidFill>
                <a:latin typeface="Footlight MT Light" panose="0204060206030A020304" pitchFamily="18" charset="0"/>
              </a:rPr>
              <a:t>HIST 270—History of American Environmental Thought</a:t>
            </a:r>
            <a:br>
              <a:rPr lang="en-US" sz="3200" dirty="0">
                <a:solidFill>
                  <a:srgbClr val="800000"/>
                </a:solidFill>
              </a:rPr>
            </a:br>
            <a:endParaRPr lang="en-US" sz="3200" dirty="0">
              <a:solidFill>
                <a:srgbClr val="8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54164"/>
            <a:ext cx="9056750" cy="561605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2268945" y="1308028"/>
            <a:ext cx="8077275" cy="5458052"/>
          </a:xfrm>
          <a:prstGeom prst="rect">
            <a:avLst/>
          </a:prstGeom>
          <a:noFill/>
        </p:spPr>
        <p:txBody>
          <a:bodyPr wrap="square" lIns="49927" tIns="24965" rIns="49927" bIns="24965" rtlCol="0">
            <a:spAutoFit/>
          </a:bodyPr>
          <a:lstStyle/>
          <a:p>
            <a:pPr lvl="1">
              <a:buClr>
                <a:srgbClr val="EEA420"/>
              </a:buClr>
            </a:pPr>
            <a:endParaRPr lang="en-US" sz="700" b="1" dirty="0">
              <a:solidFill>
                <a:prstClr val="black"/>
              </a:solidFill>
              <a:latin typeface="Verdana" pitchFamily="34" charset="0"/>
            </a:endParaRPr>
          </a:p>
          <a:p>
            <a:pPr lvl="1">
              <a:buClr>
                <a:srgbClr val="EEA420"/>
              </a:buClr>
            </a:pPr>
            <a:r>
              <a:rPr lang="en-US" b="1" dirty="0">
                <a:solidFill>
                  <a:prstClr val="black"/>
                </a:solidFill>
                <a:latin typeface="Verdana" pitchFamily="34" charset="0"/>
              </a:rPr>
              <a:t>Michael Smith</a:t>
            </a:r>
          </a:p>
          <a:p>
            <a:pPr lvl="1">
              <a:buClr>
                <a:srgbClr val="EEA420"/>
              </a:buClr>
            </a:pPr>
            <a:r>
              <a:rPr lang="en-US" b="1" dirty="0">
                <a:latin typeface="Verdana" pitchFamily="34" charset="0"/>
              </a:rPr>
              <a:t>TR 10:50 am-12:05 pm</a:t>
            </a:r>
          </a:p>
          <a:p>
            <a:pPr lvl="1">
              <a:buClr>
                <a:srgbClr val="EEA420"/>
              </a:buClr>
            </a:pPr>
            <a:r>
              <a:rPr lang="en-US" b="1" dirty="0">
                <a:latin typeface="Verdana" pitchFamily="34" charset="0"/>
              </a:rPr>
              <a:t>F 9:00 – 9:50 am</a:t>
            </a:r>
          </a:p>
          <a:p>
            <a:pPr lvl="1">
              <a:buClr>
                <a:srgbClr val="EEA420"/>
              </a:buClr>
            </a:pPr>
            <a:r>
              <a:rPr lang="en-US" b="1">
                <a:solidFill>
                  <a:prstClr val="black"/>
                </a:solidFill>
                <a:latin typeface="Verdana" pitchFamily="34" charset="0"/>
              </a:rPr>
              <a:t>4 Credits</a:t>
            </a:r>
            <a:endParaRPr lang="en-US" b="1" dirty="0">
              <a:solidFill>
                <a:prstClr val="black"/>
              </a:solidFill>
              <a:latin typeface="Verdana" pitchFamily="34" charset="0"/>
            </a:endParaRPr>
          </a:p>
          <a:p>
            <a:pPr lvl="1">
              <a:buClr>
                <a:srgbClr val="EEA420"/>
              </a:buClr>
            </a:pPr>
            <a:endParaRPr lang="en-US" sz="2000" b="1" dirty="0">
              <a:solidFill>
                <a:prstClr val="black"/>
              </a:solidFill>
              <a:latin typeface="Verdana" pitchFamily="34" charset="0"/>
            </a:endParaRPr>
          </a:p>
          <a:p>
            <a:pPr lvl="1">
              <a:buClr>
                <a:srgbClr val="EEA420"/>
              </a:buClr>
            </a:pPr>
            <a:endParaRPr lang="en-US" sz="1300" b="1" dirty="0">
              <a:solidFill>
                <a:prstClr val="black"/>
              </a:solidFill>
              <a:latin typeface="Verdana" pitchFamily="34" charset="0"/>
            </a:endParaRPr>
          </a:p>
          <a:p>
            <a:pPr marL="249997" indent="-249997">
              <a:buClr>
                <a:srgbClr val="C00000"/>
              </a:buClr>
              <a:buBlip>
                <a:blip r:embed="rId3"/>
              </a:buBlip>
            </a:pPr>
            <a:r>
              <a:rPr lang="en-US" sz="1500" b="1" i="1" dirty="0">
                <a:solidFill>
                  <a:prstClr val="black"/>
                </a:solidFill>
                <a:latin typeface="Verdana" pitchFamily="34" charset="0"/>
              </a:rPr>
              <a:t>Environmental History—What Is It?: </a:t>
            </a:r>
            <a:r>
              <a:rPr lang="en-US" sz="1500" dirty="0">
                <a:solidFill>
                  <a:prstClr val="black"/>
                </a:solidFill>
                <a:latin typeface="Verdana" pitchFamily="34" charset="0"/>
              </a:rPr>
              <a:t>illuminate the interplay between human history and natural history, examining many of the permutations of “nature’s role in American history.” </a:t>
            </a:r>
          </a:p>
          <a:p>
            <a:pPr>
              <a:buClr>
                <a:srgbClr val="C00000"/>
              </a:buClr>
            </a:pPr>
            <a:endParaRPr lang="en-US" sz="1500" dirty="0">
              <a:solidFill>
                <a:prstClr val="black"/>
              </a:solidFill>
              <a:latin typeface="Verdana" pitchFamily="34" charset="0"/>
            </a:endParaRPr>
          </a:p>
          <a:p>
            <a:pPr marL="249997" indent="-249997">
              <a:buClr>
                <a:srgbClr val="C00000"/>
              </a:buClr>
              <a:buBlip>
                <a:blip r:embed="rId3"/>
              </a:buBlip>
            </a:pPr>
            <a:r>
              <a:rPr lang="en-US" sz="1500" b="1" i="1" dirty="0">
                <a:solidFill>
                  <a:prstClr val="black"/>
                </a:solidFill>
                <a:latin typeface="Verdana" pitchFamily="34" charset="0"/>
              </a:rPr>
              <a:t>Cultural Constructions of Nature:  </a:t>
            </a:r>
            <a:r>
              <a:rPr lang="en-US" sz="1500" dirty="0">
                <a:solidFill>
                  <a:prstClr val="black"/>
                </a:solidFill>
                <a:latin typeface="Verdana" pitchFamily="34" charset="0"/>
              </a:rPr>
              <a:t>illuminate the ways in which Americans’ </a:t>
            </a:r>
            <a:r>
              <a:rPr lang="en-US" sz="1500" i="1" dirty="0">
                <a:solidFill>
                  <a:prstClr val="black"/>
                </a:solidFill>
                <a:latin typeface="Verdana" pitchFamily="34" charset="0"/>
              </a:rPr>
              <a:t>thinking</a:t>
            </a:r>
            <a:r>
              <a:rPr lang="en-US" sz="1500" dirty="0">
                <a:solidFill>
                  <a:prstClr val="black"/>
                </a:solidFill>
                <a:latin typeface="Verdana" pitchFamily="34" charset="0"/>
              </a:rPr>
              <a:t> about nature and the environment has changed during the past several centuries, exploring the ways Americans have projected human values onto nature; e.g., why some people have described the forests as sanctuaries and others have described them as “board feet.” </a:t>
            </a:r>
          </a:p>
          <a:p>
            <a:pPr>
              <a:buClr>
                <a:srgbClr val="C00000"/>
              </a:buClr>
            </a:pPr>
            <a:endParaRPr lang="en-US" sz="1500" dirty="0">
              <a:solidFill>
                <a:prstClr val="black"/>
              </a:solidFill>
              <a:latin typeface="Verdana" pitchFamily="34" charset="0"/>
            </a:endParaRPr>
          </a:p>
          <a:p>
            <a:pPr marL="249997" indent="-249997">
              <a:buClr>
                <a:srgbClr val="C00000"/>
              </a:buClr>
              <a:buBlip>
                <a:blip r:embed="rId3"/>
              </a:buBlip>
            </a:pPr>
            <a:r>
              <a:rPr lang="en-US" sz="1500" b="1" i="1" dirty="0">
                <a:solidFill>
                  <a:prstClr val="black"/>
                </a:solidFill>
                <a:latin typeface="Verdana" pitchFamily="34" charset="0"/>
              </a:rPr>
              <a:t>Doing History:</a:t>
            </a:r>
            <a:r>
              <a:rPr lang="en-US" sz="1500" dirty="0">
                <a:solidFill>
                  <a:prstClr val="black"/>
                </a:solidFill>
                <a:latin typeface="Verdana" pitchFamily="34" charset="0"/>
              </a:rPr>
              <a:t> how do historians look at sources from the past (including the landscape) and use them to tell a story that both makes sense and is well-supported by the sources. The course includes an extended archival research project at the History Center in Tompkins County.</a:t>
            </a:r>
          </a:p>
          <a:p>
            <a:pPr marL="249997" indent="-249997">
              <a:buBlip>
                <a:blip r:embed="rId3"/>
              </a:buBlip>
            </a:pPr>
            <a:endParaRPr lang="en-US" sz="1500" dirty="0">
              <a:solidFill>
                <a:prstClr val="white"/>
              </a:solidFill>
              <a:latin typeface="Verdana" pitchFamily="34" charset="0"/>
            </a:endParaRPr>
          </a:p>
          <a:p>
            <a:pPr>
              <a:lnSpc>
                <a:spcPct val="80000"/>
              </a:lnSpc>
              <a:buFont typeface="Wingdings" pitchFamily="2" charset="2"/>
              <a:buNone/>
            </a:pPr>
            <a:endParaRPr lang="en-US" dirty="0">
              <a:solidFill>
                <a:prstClr val="black"/>
              </a:solidFill>
              <a:latin typeface="Verdana" pitchFamily="34" charset="0"/>
            </a:endParaRPr>
          </a:p>
        </p:txBody>
      </p:sp>
      <p:sp>
        <p:nvSpPr>
          <p:cNvPr id="4" name="TextBox 3"/>
          <p:cNvSpPr txBox="1"/>
          <p:nvPr/>
        </p:nvSpPr>
        <p:spPr>
          <a:xfrm>
            <a:off x="5902669" y="1514673"/>
            <a:ext cx="4443550" cy="1435412"/>
          </a:xfrm>
          <a:prstGeom prst="rect">
            <a:avLst/>
          </a:prstGeom>
          <a:noFill/>
        </p:spPr>
        <p:txBody>
          <a:bodyPr wrap="square" lIns="49927" tIns="24965" rIns="49927" bIns="24965" rtlCol="0">
            <a:spAutoFit/>
          </a:bodyPr>
          <a:lstStyle/>
          <a:p>
            <a:r>
              <a:rPr lang="en-US" i="1" dirty="0">
                <a:solidFill>
                  <a:prstClr val="black"/>
                </a:solidFill>
                <a:latin typeface="Verdana" pitchFamily="34" charset="0"/>
              </a:rPr>
              <a:t>Course Format: Reading, discussion, some lecture, several papers, local environmental history research project. </a:t>
            </a:r>
          </a:p>
          <a:p>
            <a:endParaRPr lang="en-US" dirty="0">
              <a:solidFill>
                <a:prstClr val="black"/>
              </a:solidFill>
            </a:endParaRPr>
          </a:p>
        </p:txBody>
      </p:sp>
    </p:spTree>
    <p:extLst>
      <p:ext uri="{BB962C8B-B14F-4D97-AF65-F5344CB8AC3E}">
        <p14:creationId xmlns:p14="http://schemas.microsoft.com/office/powerpoint/2010/main" val="306530933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 name="Content Placeholder 9" descr="1968-tet.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9661" r="1" b="4764"/>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5" name="Freeform: Shape 14">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7" name="Freeform: Shape 16">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p:cNvSpPr>
            <a:spLocks noGrp="1"/>
          </p:cNvSpPr>
          <p:nvPr>
            <p:ph type="title"/>
          </p:nvPr>
        </p:nvSpPr>
        <p:spPr>
          <a:xfrm>
            <a:off x="6801436" y="1396289"/>
            <a:ext cx="4819952" cy="1325563"/>
          </a:xfrm>
        </p:spPr>
        <p:txBody>
          <a:bodyPr vert="horz" lIns="91440" tIns="45720" rIns="91440" bIns="45720" rtlCol="0" anchor="ctr">
            <a:normAutofit/>
          </a:bodyPr>
          <a:lstStyle/>
          <a:p>
            <a:r>
              <a:rPr lang="en-US" sz="2800" dirty="0">
                <a:solidFill>
                  <a:srgbClr val="43CEFF"/>
                </a:solidFill>
              </a:rPr>
              <a:t>History 168:  1968, a U.S. Revolution</a:t>
            </a:r>
            <a:br>
              <a:rPr lang="en-US" sz="2800" dirty="0">
                <a:solidFill>
                  <a:srgbClr val="43CEFF"/>
                </a:solidFill>
              </a:rPr>
            </a:br>
            <a:r>
              <a:rPr lang="en-US" sz="2800" dirty="0">
                <a:solidFill>
                  <a:srgbClr val="43CEFF"/>
                </a:solidFill>
              </a:rPr>
              <a:t>MWF 9-9:50 am</a:t>
            </a:r>
          </a:p>
        </p:txBody>
      </p:sp>
      <p:sp>
        <p:nvSpPr>
          <p:cNvPr id="7" name="Content Placeholder 6"/>
          <p:cNvSpPr>
            <a:spLocks noGrp="1"/>
          </p:cNvSpPr>
          <p:nvPr>
            <p:ph sz="half" idx="2"/>
          </p:nvPr>
        </p:nvSpPr>
        <p:spPr>
          <a:xfrm>
            <a:off x="6579220" y="2871982"/>
            <a:ext cx="5612760" cy="3562272"/>
          </a:xfrm>
        </p:spPr>
        <p:txBody>
          <a:bodyPr vert="horz" lIns="91440" tIns="45720" rIns="91440" bIns="45720" rtlCol="0" anchor="t">
            <a:normAutofit lnSpcReduction="10000"/>
          </a:bodyPr>
          <a:lstStyle/>
          <a:p>
            <a:pPr marL="0" indent="0">
              <a:buNone/>
            </a:pPr>
            <a:r>
              <a:rPr lang="en-US" sz="2400" dirty="0"/>
              <a:t>   </a:t>
            </a:r>
            <a:r>
              <a:rPr lang="en-US" sz="2400" dirty="0">
                <a:solidFill>
                  <a:srgbClr val="43CEFF"/>
                </a:solidFill>
              </a:rPr>
              <a:t>Prof. Michael Trotti</a:t>
            </a:r>
          </a:p>
          <a:p>
            <a:pPr marL="0" indent="0">
              <a:buNone/>
            </a:pPr>
            <a:endParaRPr lang="en-US" sz="2400" dirty="0">
              <a:solidFill>
                <a:srgbClr val="43CEFF"/>
              </a:solidFill>
            </a:endParaRPr>
          </a:p>
          <a:p>
            <a:pPr marL="0" indent="0">
              <a:buNone/>
            </a:pPr>
            <a:r>
              <a:rPr lang="en-US" sz="1800" dirty="0">
                <a:solidFill>
                  <a:srgbClr val="43CEFF"/>
                </a:solidFill>
              </a:rPr>
              <a:t>A tour of the most tumultuous year of a transformative era: </a:t>
            </a:r>
          </a:p>
          <a:p>
            <a:pPr marL="0" indent="0">
              <a:buNone/>
            </a:pPr>
            <a:endParaRPr lang="en-US" sz="1500" dirty="0">
              <a:solidFill>
                <a:srgbClr val="43CEFF"/>
              </a:solidFill>
            </a:endParaRPr>
          </a:p>
          <a:p>
            <a:pPr lvl="1"/>
            <a:r>
              <a:rPr lang="en-US" sz="1600" dirty="0">
                <a:solidFill>
                  <a:srgbClr val="43CEFF"/>
                </a:solidFill>
              </a:rPr>
              <a:t>turning points in Vietnam and in Civil Rights;</a:t>
            </a:r>
          </a:p>
          <a:p>
            <a:pPr lvl="1"/>
            <a:r>
              <a:rPr lang="en-US" sz="1600" dirty="0">
                <a:solidFill>
                  <a:srgbClr val="43CEFF"/>
                </a:solidFill>
              </a:rPr>
              <a:t>the heyday of the counterculture; and</a:t>
            </a:r>
          </a:p>
          <a:p>
            <a:pPr lvl="1"/>
            <a:r>
              <a:rPr lang="en-US" sz="1600" dirty="0">
                <a:solidFill>
                  <a:srgbClr val="43CEFF"/>
                </a:solidFill>
              </a:rPr>
              <a:t>plus a race to the moon!  </a:t>
            </a:r>
          </a:p>
          <a:p>
            <a:pPr marL="0"/>
            <a:endParaRPr lang="en-US" sz="1500" dirty="0">
              <a:solidFill>
                <a:srgbClr val="43CEFF"/>
              </a:solidFill>
            </a:endParaRPr>
          </a:p>
          <a:p>
            <a:pPr marL="0" indent="0">
              <a:buNone/>
            </a:pPr>
            <a:r>
              <a:rPr lang="en-US" sz="1800" dirty="0">
                <a:solidFill>
                  <a:srgbClr val="43CEFF"/>
                </a:solidFill>
              </a:rPr>
              <a:t>Explore the year when “Law and Order” shared the stage with “</a:t>
            </a:r>
            <a:r>
              <a:rPr lang="en-US" sz="1800" dirty="0" err="1">
                <a:solidFill>
                  <a:srgbClr val="43CEFF"/>
                </a:solidFill>
              </a:rPr>
              <a:t>Yippies</a:t>
            </a:r>
            <a:r>
              <a:rPr lang="en-US" sz="1800" dirty="0">
                <a:solidFill>
                  <a:srgbClr val="43CEFF"/>
                </a:solidFill>
              </a:rPr>
              <a:t>” putting a pig forward for the Presidency.</a:t>
            </a:r>
          </a:p>
        </p:txBody>
      </p:sp>
    </p:spTree>
    <p:extLst>
      <p:ext uri="{BB962C8B-B14F-4D97-AF65-F5344CB8AC3E}">
        <p14:creationId xmlns:p14="http://schemas.microsoft.com/office/powerpoint/2010/main" val="11889074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21699" y="713232"/>
            <a:ext cx="5262299" cy="1197864"/>
          </a:xfrm>
        </p:spPr>
        <p:txBody>
          <a:bodyPr vert="horz" lIns="91440" tIns="45720" rIns="91440" bIns="45720" rtlCol="0" anchor="ctr">
            <a:normAutofit/>
          </a:bodyPr>
          <a:lstStyle/>
          <a:p>
            <a:r>
              <a:rPr lang="en-US" sz="2400" dirty="0"/>
              <a:t>History 307  </a:t>
            </a:r>
            <a:br>
              <a:rPr lang="en-US" sz="2400" dirty="0"/>
            </a:br>
            <a:r>
              <a:rPr lang="en-US" sz="2400" dirty="0"/>
              <a:t>Prof. Trotti  </a:t>
            </a:r>
            <a:br>
              <a:rPr lang="en-US" sz="2400" dirty="0"/>
            </a:br>
            <a:r>
              <a:rPr lang="en-US" sz="2400" dirty="0"/>
              <a:t>MWF 3:00-3:50 pm &amp; M 12:00-12:50 pm</a:t>
            </a:r>
          </a:p>
        </p:txBody>
      </p:sp>
      <p:pic>
        <p:nvPicPr>
          <p:cNvPr id="5" name="Picture Placeholder 4" descr="HaltHunWWI.jpg"/>
          <p:cNvPicPr>
            <a:picLocks noGrp="1" noChangeAspect="1"/>
          </p:cNvPicPr>
          <p:nvPr>
            <p:ph type="pic" idx="1"/>
          </p:nvPr>
        </p:nvPicPr>
        <p:blipFill rotWithShape="1">
          <a:blip r:embed="rId2" cstate="print">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t="3590" r="-3" b="-3"/>
          <a:stretch/>
        </p:blipFill>
        <p:spPr>
          <a:xfrm>
            <a:off x="0" y="10"/>
            <a:ext cx="5495089" cy="6857990"/>
          </a:xfrm>
          <a:prstGeom prst="rect">
            <a:avLst/>
          </a:prstGeom>
          <a:solidFill>
            <a:srgbClr val="FF0000"/>
          </a:solidFill>
        </p:spPr>
      </p:pic>
      <p:cxnSp>
        <p:nvCxnSpPr>
          <p:cNvPr id="12" name="Straight Connector 11">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5594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half" idx="2"/>
          </p:nvPr>
        </p:nvSpPr>
        <p:spPr>
          <a:xfrm>
            <a:off x="6421700" y="2048256"/>
            <a:ext cx="5154168" cy="4123944"/>
          </a:xfrm>
        </p:spPr>
        <p:txBody>
          <a:bodyPr vert="horz" lIns="91440" tIns="45720" rIns="91440" bIns="45720" rtlCol="0" anchor="t">
            <a:normAutofit/>
          </a:bodyPr>
          <a:lstStyle/>
          <a:p>
            <a:endParaRPr lang="en-US" sz="2200" dirty="0"/>
          </a:p>
          <a:p>
            <a:r>
              <a:rPr lang="en-US" sz="2200" dirty="0"/>
              <a:t>The U.S. in the Age of Global Crisis, 1914-45</a:t>
            </a:r>
          </a:p>
          <a:p>
            <a:r>
              <a:rPr lang="en-US" sz="2200" dirty="0"/>
              <a:t> </a:t>
            </a:r>
          </a:p>
          <a:p>
            <a:pPr marL="1257300" lvl="2" indent="-342900">
              <a:buFont typeface="Wingdings" panose="020B0604020202020204" pitchFamily="34" charset="0"/>
              <a:buChar char="§"/>
            </a:pPr>
            <a:r>
              <a:rPr lang="en-US" sz="1800" dirty="0"/>
              <a:t>WWI;</a:t>
            </a:r>
            <a:endParaRPr lang="en-US" dirty="0">
              <a:cs typeface="Calibri" panose="020F0502020204030204"/>
            </a:endParaRPr>
          </a:p>
          <a:p>
            <a:pPr marL="1257300" lvl="2" indent="-342900">
              <a:buFont typeface="Wingdings" panose="020B0604020202020204" pitchFamily="34" charset="0"/>
              <a:buChar char="§"/>
            </a:pPr>
            <a:r>
              <a:rPr lang="en-US" sz="1800" dirty="0"/>
              <a:t>"</a:t>
            </a:r>
            <a:r>
              <a:rPr lang="en-US" sz="1800" dirty="0" err="1"/>
              <a:t>Roarin</a:t>
            </a:r>
            <a:r>
              <a:rPr lang="en-US" sz="1800" dirty="0"/>
              <a:t>'" 1920s; </a:t>
            </a:r>
            <a:endParaRPr lang="en-US" dirty="0">
              <a:cs typeface="Calibri" panose="020F0502020204030204"/>
            </a:endParaRPr>
          </a:p>
          <a:p>
            <a:pPr marL="1257300" lvl="2" indent="-342900">
              <a:buFont typeface="Wingdings" panose="020B0604020202020204" pitchFamily="34" charset="0"/>
              <a:buChar char="§"/>
            </a:pPr>
            <a:r>
              <a:rPr lang="en-US" sz="1800" dirty="0"/>
              <a:t>Great Depression; and </a:t>
            </a:r>
            <a:endParaRPr lang="en-US" dirty="0">
              <a:cs typeface="Calibri" panose="020F0502020204030204"/>
            </a:endParaRPr>
          </a:p>
          <a:p>
            <a:pPr marL="1257300" lvl="2" indent="-342900">
              <a:buFont typeface="Wingdings" panose="020B0604020202020204" pitchFamily="34" charset="0"/>
              <a:buChar char="§"/>
            </a:pPr>
            <a:r>
              <a:rPr lang="en-US" sz="1800" dirty="0"/>
              <a:t>WWII.</a:t>
            </a:r>
            <a:endParaRPr lang="en-US" dirty="0">
              <a:cs typeface="Calibri"/>
            </a:endParaRPr>
          </a:p>
          <a:p>
            <a:endParaRPr lang="en-US" sz="2200" dirty="0">
              <a:cs typeface="Calibri" panose="020F0502020204030204"/>
            </a:endParaRPr>
          </a:p>
          <a:p>
            <a:r>
              <a:rPr lang="en-US" sz="2200" dirty="0">
                <a:cs typeface="Calibri" panose="020F0502020204030204"/>
              </a:rPr>
              <a:t>America was transformed in this era, hardly more than a generation</a:t>
            </a:r>
          </a:p>
          <a:p>
            <a:endParaRPr lang="en-US" sz="2200" dirty="0"/>
          </a:p>
        </p:txBody>
      </p:sp>
    </p:spTree>
    <p:extLst>
      <p:ext uri="{BB962C8B-B14F-4D97-AF65-F5344CB8AC3E}">
        <p14:creationId xmlns:p14="http://schemas.microsoft.com/office/powerpoint/2010/main" val="32314085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85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516804"/>
            <a:ext cx="6594189" cy="1625210"/>
          </a:xfrm>
        </p:spPr>
        <p:txBody>
          <a:bodyPr vert="horz" lIns="91440" tIns="45720" rIns="91440" bIns="45720" rtlCol="0" anchor="ctr">
            <a:normAutofit/>
          </a:bodyPr>
          <a:lstStyle/>
          <a:p>
            <a:pPr algn="ctr"/>
            <a:r>
              <a:rPr lang="en-US" sz="3700" b="1" kern="1200" dirty="0">
                <a:solidFill>
                  <a:srgbClr val="FFFFFF"/>
                </a:solidFill>
                <a:latin typeface="+mj-lt"/>
                <a:ea typeface="+mj-ea"/>
                <a:cs typeface="+mj-cs"/>
              </a:rPr>
              <a:t>History 106</a:t>
            </a:r>
            <a:br>
              <a:rPr lang="en-US" sz="3700" b="1" kern="1200" dirty="0">
                <a:solidFill>
                  <a:srgbClr val="FFFFFF"/>
                </a:solidFill>
                <a:latin typeface="+mj-lt"/>
                <a:ea typeface="+mj-ea"/>
                <a:cs typeface="+mj-cs"/>
              </a:rPr>
            </a:br>
            <a:r>
              <a:rPr lang="en-US" sz="3700" b="1" kern="1200" dirty="0">
                <a:solidFill>
                  <a:srgbClr val="FFFFFF"/>
                </a:solidFill>
                <a:latin typeface="+mj-lt"/>
                <a:ea typeface="+mj-ea"/>
                <a:cs typeface="+mj-cs"/>
              </a:rPr>
              <a:t>Prof.  Zenon Wasyliw</a:t>
            </a:r>
            <a:br>
              <a:rPr lang="en-US" sz="3700" b="1" kern="1200" dirty="0">
                <a:solidFill>
                  <a:srgbClr val="FFFFFF"/>
                </a:solidFill>
                <a:latin typeface="+mj-lt"/>
                <a:ea typeface="+mj-ea"/>
                <a:cs typeface="+mj-cs"/>
              </a:rPr>
            </a:br>
            <a:r>
              <a:rPr lang="en-US" sz="3700" b="1" kern="1200" dirty="0">
                <a:solidFill>
                  <a:srgbClr val="FFFFFF"/>
                </a:solidFill>
                <a:latin typeface="+mj-lt"/>
                <a:ea typeface="+mj-ea"/>
                <a:cs typeface="+mj-cs"/>
              </a:rPr>
              <a:t>MW 1:00 – 2:15 &amp; F 1:00-1:50</a:t>
            </a:r>
          </a:p>
        </p:txBody>
      </p:sp>
      <p:sp>
        <p:nvSpPr>
          <p:cNvPr id="24" name="Rectangle 23">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descr="Unknown.jpeg"/>
          <p:cNvPicPr>
            <a:picLocks noGrp="1" noChangeAspect="1"/>
          </p:cNvPicPr>
          <p:nvPr>
            <p:ph type="pic" idx="1"/>
          </p:nvPr>
        </p:nvPicPr>
        <p:blipFill>
          <a:blip r:embed="rId2">
            <a:extLst>
              <a:ext uri="{28A0092B-C50C-407E-A947-70E740481C1C}">
                <a14:useLocalDpi xmlns:a14="http://schemas.microsoft.com/office/drawing/2010/main" val="0"/>
              </a:ext>
            </a:extLst>
          </a:blip>
          <a:srcRect t="-25771" b="-25771"/>
          <a:stretch>
            <a:fillRect/>
          </a:stretch>
        </p:blipFill>
        <p:spPr>
          <a:xfrm rot="21600000">
            <a:off x="613775" y="2277440"/>
            <a:ext cx="6413325" cy="4463049"/>
          </a:xfrm>
          <a:prstGeom prst="rect">
            <a:avLst/>
          </a:prstGeom>
        </p:spPr>
      </p:pic>
      <p:sp>
        <p:nvSpPr>
          <p:cNvPr id="26" name="Rectangle 2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Placeholder 15"/>
          <p:cNvSpPr>
            <a:spLocks noGrp="1"/>
          </p:cNvSpPr>
          <p:nvPr>
            <p:ph type="body" sz="half" idx="2"/>
          </p:nvPr>
        </p:nvSpPr>
        <p:spPr>
          <a:xfrm>
            <a:off x="7582563" y="516804"/>
            <a:ext cx="4335613" cy="5883996"/>
          </a:xfrm>
        </p:spPr>
        <p:txBody>
          <a:bodyPr vert="horz" lIns="91440" tIns="45720" rIns="91440" bIns="45720" rtlCol="0" anchor="ctr">
            <a:normAutofit fontScale="92500" lnSpcReduction="10000"/>
          </a:bodyPr>
          <a:lstStyle/>
          <a:p>
            <a:pPr algn="ctr"/>
            <a:r>
              <a:rPr lang="en-US" sz="3500" b="1" dirty="0">
                <a:solidFill>
                  <a:schemeClr val="bg1"/>
                </a:solidFill>
              </a:rPr>
              <a:t>History in the News: Global Identities and the Search for Justice</a:t>
            </a:r>
          </a:p>
          <a:p>
            <a:pPr algn="ctr"/>
            <a:endParaRPr lang="en-US" sz="2800" b="1" dirty="0">
              <a:solidFill>
                <a:schemeClr val="bg1"/>
              </a:solidFill>
            </a:endParaRPr>
          </a:p>
          <a:p>
            <a:r>
              <a:rPr lang="en-US" sz="2800" dirty="0">
                <a:solidFill>
                  <a:srgbClr val="FFFFFF"/>
                </a:solidFill>
              </a:rPr>
              <a:t>Introduces the field of contemporary history through an examination of current events and issues.  Students follow international developments and offer historical contexts and evaluations within themes of global identities and the search for justice through the paradigm of globalization and human rights. </a:t>
            </a:r>
          </a:p>
        </p:txBody>
      </p:sp>
    </p:spTree>
    <p:extLst>
      <p:ext uri="{BB962C8B-B14F-4D97-AF65-F5344CB8AC3E}">
        <p14:creationId xmlns:p14="http://schemas.microsoft.com/office/powerpoint/2010/main" val="280816635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
        <p:cNvGrpSpPr/>
        <p:nvPr/>
      </p:nvGrpSpPr>
      <p:grpSpPr>
        <a:xfrm>
          <a:off x="0" y="0"/>
          <a:ext cx="0" cy="0"/>
          <a:chOff x="0" y="0"/>
          <a:chExt cx="0" cy="0"/>
        </a:xfrm>
      </p:grpSpPr>
      <p:sp>
        <p:nvSpPr>
          <p:cNvPr id="61"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Google Shape;54;p13"/>
          <p:cNvSpPr txBox="1">
            <a:spLocks noGrp="1"/>
          </p:cNvSpPr>
          <p:nvPr>
            <p:ph type="subTitle" idx="1"/>
          </p:nvPr>
        </p:nvSpPr>
        <p:spPr>
          <a:xfrm>
            <a:off x="8044389" y="5295669"/>
            <a:ext cx="4141787" cy="1307592"/>
          </a:xfrm>
          <a:prstGeom prst="rect">
            <a:avLst/>
          </a:prstGeom>
        </p:spPr>
        <p:txBody>
          <a:bodyPr spcFirstLastPara="1" vert="horz" lIns="91425" tIns="91425" rIns="91425" bIns="91425" rtlCol="0" anchorCtr="0">
            <a:noAutofit/>
          </a:bodyPr>
          <a:lstStyle/>
          <a:p>
            <a:pPr algn="l"/>
            <a:r>
              <a:rPr lang="en-US" sz="1800" b="1" dirty="0">
                <a:latin typeface="Baskerville" panose="02020502070401020303" pitchFamily="18" charset="0"/>
                <a:ea typeface="Baskerville" panose="02020502070401020303" pitchFamily="18" charset="0"/>
                <a:cs typeface="Alegreya Sans SC"/>
                <a:sym typeface="Alegreya Sans SC"/>
              </a:rPr>
              <a:t>HIST 273 Global Revolutions in the 20</a:t>
            </a:r>
            <a:r>
              <a:rPr lang="en-US" sz="1800" b="1" baseline="30000" dirty="0">
                <a:latin typeface="Baskerville" panose="02020502070401020303" pitchFamily="18" charset="0"/>
                <a:ea typeface="Baskerville" panose="02020502070401020303" pitchFamily="18" charset="0"/>
                <a:cs typeface="Alegreya Sans SC"/>
                <a:sym typeface="Alegreya Sans SC"/>
              </a:rPr>
              <a:t>th</a:t>
            </a:r>
            <a:r>
              <a:rPr lang="en-US" sz="1800" b="1" dirty="0">
                <a:latin typeface="Baskerville" panose="02020502070401020303" pitchFamily="18" charset="0"/>
                <a:ea typeface="Baskerville" panose="02020502070401020303" pitchFamily="18" charset="0"/>
                <a:cs typeface="Alegreya Sans SC"/>
                <a:sym typeface="Alegreya Sans SC"/>
              </a:rPr>
              <a:t>-21</a:t>
            </a:r>
            <a:r>
              <a:rPr lang="en-US" sz="1800" b="1" baseline="30000" dirty="0">
                <a:latin typeface="Baskerville" panose="02020502070401020303" pitchFamily="18" charset="0"/>
                <a:ea typeface="Baskerville" panose="02020502070401020303" pitchFamily="18" charset="0"/>
                <a:cs typeface="Alegreya Sans SC"/>
                <a:sym typeface="Alegreya Sans SC"/>
              </a:rPr>
              <a:t>st</a:t>
            </a:r>
            <a:r>
              <a:rPr lang="en-US" sz="1800" b="1" dirty="0">
                <a:latin typeface="Baskerville" panose="02020502070401020303" pitchFamily="18" charset="0"/>
                <a:ea typeface="Baskerville" panose="02020502070401020303" pitchFamily="18" charset="0"/>
                <a:cs typeface="Alegreya Sans SC"/>
                <a:sym typeface="Alegreya Sans SC"/>
              </a:rPr>
              <a:t> Centuries   	</a:t>
            </a:r>
          </a:p>
          <a:p>
            <a:pPr algn="l"/>
            <a:r>
              <a:rPr lang="en-US" sz="1800" b="1" dirty="0">
                <a:latin typeface="Baskerville" panose="02020502070401020303" pitchFamily="18" charset="0"/>
                <a:ea typeface="Baskerville" panose="02020502070401020303" pitchFamily="18" charset="0"/>
                <a:cs typeface="Alegreya Sans SC"/>
                <a:sym typeface="Alegreya Sans SC"/>
              </a:rPr>
              <a:t>Prof. Zenon </a:t>
            </a:r>
            <a:r>
              <a:rPr lang="en-US" sz="1800" b="1" dirty="0" err="1">
                <a:latin typeface="Baskerville" panose="02020502070401020303" pitchFamily="18" charset="0"/>
                <a:ea typeface="Baskerville" panose="02020502070401020303" pitchFamily="18" charset="0"/>
                <a:cs typeface="Alegreya Sans SC"/>
                <a:sym typeface="Alegreya Sans SC"/>
              </a:rPr>
              <a:t>Wasyliw</a:t>
            </a:r>
            <a:r>
              <a:rPr lang="en-US" sz="1800" b="1" dirty="0">
                <a:latin typeface="Baskerville" panose="02020502070401020303" pitchFamily="18" charset="0"/>
                <a:ea typeface="Baskerville" panose="02020502070401020303" pitchFamily="18" charset="0"/>
                <a:cs typeface="Alegreya Sans SC"/>
                <a:sym typeface="Alegreya Sans SC"/>
              </a:rPr>
              <a:t> </a:t>
            </a:r>
          </a:p>
          <a:p>
            <a:pPr algn="l">
              <a:buClr>
                <a:schemeClr val="dk1"/>
              </a:buClr>
              <a:buSzPts val="1100"/>
            </a:pPr>
            <a:r>
              <a:rPr lang="en-US" sz="1800" b="1" dirty="0">
                <a:latin typeface="Baskerville" panose="02020502070401020303" pitchFamily="18" charset="0"/>
                <a:ea typeface="Baskerville" panose="02020502070401020303" pitchFamily="18" charset="0"/>
                <a:cs typeface="Alegreya Sans SC"/>
                <a:sym typeface="Alegreya Sans SC"/>
              </a:rPr>
              <a:t>MW 10:00-11:15 am &amp; F 10:00-10:50 am</a:t>
            </a:r>
          </a:p>
        </p:txBody>
      </p:sp>
      <p:sp>
        <p:nvSpPr>
          <p:cNvPr id="83"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Shape 86">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5" name="Google Shape;55;p13"/>
          <p:cNvPicPr preferRelativeResize="0"/>
          <p:nvPr/>
        </p:nvPicPr>
        <p:blipFill rotWithShape="1">
          <a:blip r:embed="rId3"/>
          <a:srcRect l="2211" r="14638" b="1"/>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p:spPr>
      </p:pic>
      <p:sp>
        <p:nvSpPr>
          <p:cNvPr id="56" name="Google Shape;56;p13"/>
          <p:cNvSpPr txBox="1"/>
          <p:nvPr/>
        </p:nvSpPr>
        <p:spPr>
          <a:xfrm>
            <a:off x="8624587" y="346029"/>
            <a:ext cx="3082248" cy="4417887"/>
          </a:xfrm>
          <a:prstGeom prst="rect">
            <a:avLst/>
          </a:prstGeom>
          <a:noFill/>
          <a:ln>
            <a:noFill/>
          </a:ln>
        </p:spPr>
        <p:txBody>
          <a:bodyPr spcFirstLastPara="1" wrap="square" lIns="91425" tIns="91425" rIns="91425" bIns="91425" anchor="t" anchorCtr="0">
            <a:noAutofit/>
          </a:bodyPr>
          <a:lstStyle/>
          <a:p>
            <a:pPr algn="ctr">
              <a:spcAft>
                <a:spcPts val="600"/>
              </a:spcAft>
              <a:buClr>
                <a:schemeClr val="dk1"/>
              </a:buClr>
              <a:buSzPts val="1100"/>
            </a:pPr>
            <a:r>
              <a:rPr lang="en" sz="2600" dirty="0">
                <a:solidFill>
                  <a:schemeClr val="dk1"/>
                </a:solidFill>
                <a:latin typeface="Baskerville" panose="02020502070401020303" pitchFamily="18" charset="0"/>
                <a:ea typeface="Baskerville" panose="02020502070401020303" pitchFamily="18" charset="0"/>
                <a:cs typeface="Alegreya Sans SC"/>
                <a:sym typeface="Alegreya Sans SC"/>
              </a:rPr>
              <a:t>An exploration of ideas, concepts, and backgrounds of world revolutions in the 20</a:t>
            </a:r>
            <a:r>
              <a:rPr lang="en" sz="2600" baseline="30000" dirty="0">
                <a:solidFill>
                  <a:schemeClr val="dk1"/>
                </a:solidFill>
                <a:latin typeface="Baskerville" panose="02020502070401020303" pitchFamily="18" charset="0"/>
                <a:ea typeface="Baskerville" panose="02020502070401020303" pitchFamily="18" charset="0"/>
                <a:cs typeface="Alegreya Sans SC"/>
                <a:sym typeface="Alegreya Sans SC"/>
              </a:rPr>
              <a:t>th</a:t>
            </a:r>
            <a:r>
              <a:rPr lang="en" sz="2600" dirty="0">
                <a:solidFill>
                  <a:schemeClr val="dk1"/>
                </a:solidFill>
                <a:latin typeface="Baskerville" panose="02020502070401020303" pitchFamily="18" charset="0"/>
                <a:ea typeface="Baskerville" panose="02020502070401020303" pitchFamily="18" charset="0"/>
                <a:cs typeface="Alegreya Sans SC"/>
                <a:sym typeface="Alegreya Sans SC"/>
              </a:rPr>
              <a:t> and 21</a:t>
            </a:r>
            <a:r>
              <a:rPr lang="en" sz="2600" baseline="30000" dirty="0">
                <a:solidFill>
                  <a:schemeClr val="dk1"/>
                </a:solidFill>
                <a:latin typeface="Baskerville" panose="02020502070401020303" pitchFamily="18" charset="0"/>
                <a:ea typeface="Baskerville" panose="02020502070401020303" pitchFamily="18" charset="0"/>
                <a:cs typeface="Alegreya Sans SC"/>
                <a:sym typeface="Alegreya Sans SC"/>
              </a:rPr>
              <a:t>st</a:t>
            </a:r>
            <a:r>
              <a:rPr lang="en" sz="2600" dirty="0">
                <a:solidFill>
                  <a:schemeClr val="dk1"/>
                </a:solidFill>
                <a:latin typeface="Baskerville" panose="02020502070401020303" pitchFamily="18" charset="0"/>
                <a:ea typeface="Baskerville" panose="02020502070401020303" pitchFamily="18" charset="0"/>
                <a:cs typeface="Alegreya Sans SC"/>
                <a:sym typeface="Alegreya Sans SC"/>
              </a:rPr>
              <a:t> centuries. Applying various models of revolution in Europe, Asia, Africa, and the Americas.</a:t>
            </a:r>
            <a:endParaRPr lang="en-US" sz="2600" dirty="0">
              <a:solidFill>
                <a:schemeClr val="dk1"/>
              </a:solidFill>
              <a:latin typeface="Baskerville" panose="02020502070401020303" pitchFamily="18" charset="0"/>
              <a:ea typeface="Baskerville" panose="02020502070401020303" pitchFamily="18" charset="0"/>
              <a:cs typeface="Alegreya Sans SC"/>
              <a:sym typeface="Alegreya Sans SC"/>
            </a:endParaRPr>
          </a:p>
          <a:p>
            <a:pPr>
              <a:spcAft>
                <a:spcPts val="600"/>
              </a:spcAft>
              <a:buClr>
                <a:schemeClr val="dk1"/>
              </a:buClr>
              <a:buSzPts val="1100"/>
            </a:pPr>
            <a:endParaRPr lang="en-US" sz="1000" dirty="0">
              <a:solidFill>
                <a:schemeClr val="dk1"/>
              </a:solidFill>
            </a:endParaRPr>
          </a:p>
          <a:p>
            <a:pPr>
              <a:spcAft>
                <a:spcPts val="600"/>
              </a:spcAft>
            </a:pPr>
            <a:endParaRPr lang="en-US" dirty="0"/>
          </a:p>
        </p:txBody>
      </p:sp>
    </p:spTree>
    <p:extLst>
      <p:ext uri="{BB962C8B-B14F-4D97-AF65-F5344CB8AC3E}">
        <p14:creationId xmlns:p14="http://schemas.microsoft.com/office/powerpoint/2010/main" val="6123477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3902420" cy="423563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p:cNvSpPr>
            <a:spLocks noGrp="1"/>
          </p:cNvSpPr>
          <p:nvPr>
            <p:ph type="title"/>
          </p:nvPr>
        </p:nvSpPr>
        <p:spPr>
          <a:xfrm>
            <a:off x="734664" y="930530"/>
            <a:ext cx="3361677" cy="3275019"/>
          </a:xfrm>
        </p:spPr>
        <p:txBody>
          <a:bodyPr vert="horz" lIns="91440" tIns="45720" rIns="91440" bIns="45720" rtlCol="0" anchor="ctr">
            <a:normAutofit fontScale="90000"/>
          </a:bodyPr>
          <a:lstStyle/>
          <a:p>
            <a:r>
              <a:rPr lang="en-US" sz="4600" dirty="0">
                <a:solidFill>
                  <a:srgbClr val="FFFFFF"/>
                </a:solidFill>
              </a:rPr>
              <a:t>Modern Latin America </a:t>
            </a:r>
            <a:br>
              <a:rPr lang="en-US" sz="4600" dirty="0">
                <a:solidFill>
                  <a:srgbClr val="FFFFFF"/>
                </a:solidFill>
              </a:rPr>
            </a:br>
            <a:r>
              <a:rPr lang="en-US" sz="4600" dirty="0">
                <a:solidFill>
                  <a:srgbClr val="FFFFFF"/>
                </a:solidFill>
              </a:rPr>
              <a:t>(HIST 234)</a:t>
            </a:r>
            <a:br>
              <a:rPr lang="en-US" sz="4600" dirty="0">
                <a:solidFill>
                  <a:srgbClr val="FFFFFF"/>
                </a:solidFill>
              </a:rPr>
            </a:br>
            <a:r>
              <a:rPr lang="en-US" sz="4600" dirty="0">
                <a:solidFill>
                  <a:srgbClr val="FFFFFF"/>
                </a:solidFill>
              </a:rPr>
              <a:t>TR 2:35 – 4:15 pm </a:t>
            </a:r>
            <a:br>
              <a:rPr lang="en-US" sz="4600" dirty="0">
                <a:solidFill>
                  <a:srgbClr val="FFFFFF"/>
                </a:solidFill>
              </a:rPr>
            </a:br>
            <a:br>
              <a:rPr lang="en-US" sz="4600" dirty="0">
                <a:solidFill>
                  <a:srgbClr val="FFFFFF"/>
                </a:solidFill>
              </a:rPr>
            </a:br>
            <a:r>
              <a:rPr lang="en-US" sz="3100" dirty="0">
                <a:solidFill>
                  <a:srgbClr val="FFFFFF"/>
                </a:solidFill>
              </a:rPr>
              <a:t>Prof. Jonathan </a:t>
            </a:r>
            <a:r>
              <a:rPr lang="en-US" sz="3100" dirty="0" err="1">
                <a:solidFill>
                  <a:srgbClr val="FFFFFF"/>
                </a:solidFill>
              </a:rPr>
              <a:t>Ablard</a:t>
            </a:r>
            <a:endParaRPr lang="en-US" sz="3100" dirty="0">
              <a:solidFill>
                <a:srgbClr val="FFFFFF"/>
              </a:solidFill>
            </a:endParaRPr>
          </a:p>
        </p:txBody>
      </p:sp>
      <p:sp>
        <p:nvSpPr>
          <p:cNvPr id="73" name="Rectangle 72">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843002"/>
            <a:ext cx="2391411" cy="1564776"/>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5" name="Rectangle 74">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3417" y="4843002"/>
            <a:ext cx="1351062" cy="1568472"/>
          </a:xfrm>
          <a:prstGeom prst="rect">
            <a:avLst/>
          </a:prstGeom>
          <a:solidFill>
            <a:srgbClr val="495737"/>
          </a:solidFill>
          <a:ln w="25400">
            <a:solidFill>
              <a:srgbClr val="495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B1B"/>
              </a:solidFill>
            </a:endParaRPr>
          </a:p>
        </p:txBody>
      </p:sp>
      <p:pic>
        <p:nvPicPr>
          <p:cNvPr id="1026" name="Picture 2" descr="Image result for regreso del malon"/>
          <p:cNvPicPr>
            <a:picLocks noChangeAspect="1" noChangeArrowheads="1"/>
          </p:cNvPicPr>
          <p:nvPr/>
        </p:nvPicPr>
        <p:blipFill rotWithShape="1">
          <a:blip r:embed="rId2">
            <a:extLst>
              <a:ext uri="{28A0092B-C50C-407E-A947-70E740481C1C}">
                <a14:useLocalDpi xmlns:a14="http://schemas.microsoft.com/office/drawing/2010/main" val="0"/>
              </a:ext>
            </a:extLst>
          </a:blip>
          <a:srcRect r="21099"/>
          <a:stretch/>
        </p:blipFill>
        <p:spPr bwMode="auto">
          <a:xfrm>
            <a:off x="4517401" y="450221"/>
            <a:ext cx="7203993" cy="595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793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5A3EC6C-ABB2-2206-DD0C-4BC22B3BC114}"/>
              </a:ext>
            </a:extLst>
          </p:cNvPr>
          <p:cNvSpPr>
            <a:spLocks noGrp="1"/>
          </p:cNvSpPr>
          <p:nvPr>
            <p:ph type="title"/>
          </p:nvPr>
        </p:nvSpPr>
        <p:spPr>
          <a:xfrm>
            <a:off x="612648" y="1078992"/>
            <a:ext cx="6268770" cy="1536192"/>
          </a:xfrm>
        </p:spPr>
        <p:txBody>
          <a:bodyPr anchor="b">
            <a:normAutofit/>
          </a:bodyPr>
          <a:lstStyle/>
          <a:p>
            <a:r>
              <a:rPr lang="en-US" sz="5200"/>
              <a:t>HIST 20001: 1 Credit</a:t>
            </a:r>
          </a:p>
        </p:txBody>
      </p:sp>
      <p:sp>
        <p:nvSpPr>
          <p:cNvPr id="1044"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2" name="Rectangle 1041">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Content Placeholder 4">
            <a:extLst>
              <a:ext uri="{FF2B5EF4-FFF2-40B4-BE49-F238E27FC236}">
                <a16:creationId xmlns:a16="http://schemas.microsoft.com/office/drawing/2014/main" id="{CC73BA2D-E5CD-8F07-5D7C-D4933C6706AD}"/>
              </a:ext>
            </a:extLst>
          </p:cNvPr>
          <p:cNvSpPr>
            <a:spLocks noGrp="1"/>
          </p:cNvSpPr>
          <p:nvPr>
            <p:ph idx="1"/>
          </p:nvPr>
        </p:nvSpPr>
        <p:spPr>
          <a:xfrm>
            <a:off x="615458" y="3355848"/>
            <a:ext cx="6268770" cy="2825496"/>
          </a:xfrm>
        </p:spPr>
        <p:txBody>
          <a:bodyPr>
            <a:normAutofit/>
          </a:bodyPr>
          <a:lstStyle/>
          <a:p>
            <a:r>
              <a:rPr lang="en-US" sz="2200" dirty="0"/>
              <a:t>History Slow Read: </a:t>
            </a:r>
            <a:r>
              <a:rPr lang="en-US" sz="2200" i="1" dirty="0"/>
              <a:t>Doppelganger: A Trip into the Mirror World</a:t>
            </a:r>
          </a:p>
          <a:p>
            <a:r>
              <a:rPr lang="en-US" sz="2200" dirty="0"/>
              <a:t>Wednesday 1:00-1:50pm</a:t>
            </a:r>
          </a:p>
          <a:p>
            <a:r>
              <a:rPr lang="en-US" sz="2200" dirty="0"/>
              <a:t>Professor Jonathan Ablard</a:t>
            </a:r>
          </a:p>
        </p:txBody>
      </p:sp>
      <p:pic>
        <p:nvPicPr>
          <p:cNvPr id="1026" name="Picture 2" descr="Doppelganger">
            <a:extLst>
              <a:ext uri="{FF2B5EF4-FFF2-40B4-BE49-F238E27FC236}">
                <a16:creationId xmlns:a16="http://schemas.microsoft.com/office/drawing/2014/main" id="{149881BA-2794-26C1-F537-8864C8F95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35"/>
          <a:stretch/>
        </p:blipFill>
        <p:spPr bwMode="auto">
          <a:xfrm>
            <a:off x="7684006" y="10"/>
            <a:ext cx="450799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192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38A7B-3CA3-A04A-9F8F-A3133812BAF1}"/>
              </a:ext>
            </a:extLst>
          </p:cNvPr>
          <p:cNvSpPr>
            <a:spLocks noGrp="1"/>
          </p:cNvSpPr>
          <p:nvPr>
            <p:ph type="title"/>
          </p:nvPr>
        </p:nvSpPr>
        <p:spPr>
          <a:xfrm>
            <a:off x="6979314" y="1396289"/>
            <a:ext cx="4375586" cy="1325563"/>
          </a:xfrm>
        </p:spPr>
        <p:txBody>
          <a:bodyPr vert="horz" lIns="91440" tIns="45720" rIns="91440" bIns="45720" rtlCol="0" anchor="ctr">
            <a:normAutofit/>
          </a:bodyPr>
          <a:lstStyle/>
          <a:p>
            <a:r>
              <a:rPr lang="en-US" sz="2100" kern="1200" dirty="0">
                <a:solidFill>
                  <a:schemeClr val="tx1"/>
                </a:solidFill>
                <a:latin typeface="+mj-lt"/>
                <a:ea typeface="+mj-ea"/>
                <a:cs typeface="+mj-cs"/>
              </a:rPr>
              <a:t>History 380</a:t>
            </a:r>
            <a:br>
              <a:rPr lang="en-US" sz="2100" kern="1200" dirty="0">
                <a:solidFill>
                  <a:schemeClr val="tx1"/>
                </a:solidFill>
                <a:latin typeface="+mj-lt"/>
                <a:ea typeface="+mj-ea"/>
                <a:cs typeface="+mj-cs"/>
              </a:rPr>
            </a:br>
            <a:r>
              <a:rPr lang="en-US" sz="2100" kern="1200" dirty="0">
                <a:solidFill>
                  <a:schemeClr val="tx1"/>
                </a:solidFill>
                <a:latin typeface="+mj-lt"/>
                <a:ea typeface="+mj-ea"/>
                <a:cs typeface="+mj-cs"/>
              </a:rPr>
              <a:t>A Global History of Lies</a:t>
            </a:r>
            <a:br>
              <a:rPr lang="en-US" sz="2100" kern="1200" dirty="0">
                <a:solidFill>
                  <a:schemeClr val="tx1"/>
                </a:solidFill>
                <a:latin typeface="+mj-lt"/>
                <a:ea typeface="+mj-ea"/>
                <a:cs typeface="+mj-cs"/>
              </a:rPr>
            </a:br>
            <a:r>
              <a:rPr lang="en-US" sz="2100" kern="1200" dirty="0">
                <a:solidFill>
                  <a:schemeClr val="tx1"/>
                </a:solidFill>
                <a:latin typeface="+mj-lt"/>
                <a:ea typeface="+mj-ea"/>
                <a:cs typeface="+mj-cs"/>
              </a:rPr>
              <a:t>Professor </a:t>
            </a:r>
            <a:r>
              <a:rPr lang="en-US" sz="2100" kern="1200" dirty="0" err="1">
                <a:solidFill>
                  <a:schemeClr val="tx1"/>
                </a:solidFill>
                <a:latin typeface="+mj-lt"/>
                <a:ea typeface="+mj-ea"/>
                <a:cs typeface="+mj-cs"/>
              </a:rPr>
              <a:t>Ablard</a:t>
            </a:r>
            <a:br>
              <a:rPr lang="en-US" sz="2100" kern="1200" dirty="0">
                <a:solidFill>
                  <a:schemeClr val="tx1"/>
                </a:solidFill>
                <a:latin typeface="+mj-lt"/>
                <a:ea typeface="+mj-ea"/>
                <a:cs typeface="+mj-cs"/>
              </a:rPr>
            </a:br>
            <a:r>
              <a:rPr lang="en-US" sz="2100" kern="1200" dirty="0">
                <a:solidFill>
                  <a:schemeClr val="tx1"/>
                </a:solidFill>
                <a:latin typeface="+mj-lt"/>
                <a:ea typeface="+mj-ea"/>
                <a:cs typeface="+mj-cs"/>
              </a:rPr>
              <a:t>MW 4:00-5:40 pm</a:t>
            </a:r>
          </a:p>
        </p:txBody>
      </p:sp>
      <p:sp>
        <p:nvSpPr>
          <p:cNvPr id="18" name="Freeform: Shape 17">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Content Placeholder 12">
            <a:extLst>
              <a:ext uri="{FF2B5EF4-FFF2-40B4-BE49-F238E27FC236}">
                <a16:creationId xmlns:a16="http://schemas.microsoft.com/office/drawing/2014/main" id="{58327FF5-DB8E-9943-BD88-EC26333A0817}"/>
              </a:ext>
            </a:extLst>
          </p:cNvPr>
          <p:cNvPicPr>
            <a:picLocks noGrp="1" noChangeAspect="1"/>
          </p:cNvPicPr>
          <p:nvPr>
            <p:ph idx="1"/>
          </p:nvPr>
        </p:nvPicPr>
        <p:blipFill rotWithShape="1">
          <a:blip r:embed="rId2"/>
          <a:srcRect t="11193" r="-4" b="28305"/>
          <a:stretch/>
        </p:blipFill>
        <p:spPr>
          <a:xfrm>
            <a:off x="4700396" y="617591"/>
            <a:ext cx="1691640" cy="1691640"/>
          </a:xfrm>
          <a:custGeom>
            <a:avLst/>
            <a:gdLst/>
            <a:ahLst/>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pic>
      <p:sp>
        <p:nvSpPr>
          <p:cNvPr id="22" name="Freeform: Shape 21">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E0F83A4-8D89-4A41-918F-4DF9A13D027F}"/>
              </a:ext>
            </a:extLst>
          </p:cNvPr>
          <p:cNvPicPr>
            <a:picLocks noChangeAspect="1"/>
          </p:cNvPicPr>
          <p:nvPr/>
        </p:nvPicPr>
        <p:blipFill rotWithShape="1">
          <a:blip r:embed="rId3"/>
          <a:srcRect l="17126" r="26623" b="-3"/>
          <a:stretch/>
        </p:blipFill>
        <p:spPr>
          <a:xfrm>
            <a:off x="3545527" y="3036574"/>
            <a:ext cx="2505456" cy="2505456"/>
          </a:xfrm>
          <a:custGeom>
            <a:avLst/>
            <a:gdLst/>
            <a:ahLst/>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p:spPr>
      </p:pic>
      <p:pic>
        <p:nvPicPr>
          <p:cNvPr id="7" name="Picture 6">
            <a:extLst>
              <a:ext uri="{FF2B5EF4-FFF2-40B4-BE49-F238E27FC236}">
                <a16:creationId xmlns:a16="http://schemas.microsoft.com/office/drawing/2014/main" id="{43DB2E3C-736E-A84A-B693-05CB4D123B19}"/>
              </a:ext>
            </a:extLst>
          </p:cNvPr>
          <p:cNvPicPr>
            <a:picLocks noChangeAspect="1"/>
          </p:cNvPicPr>
          <p:nvPr/>
        </p:nvPicPr>
        <p:blipFill rotWithShape="1">
          <a:blip r:embed="rId4"/>
          <a:srcRect l="8429" r="3924"/>
          <a:stretch/>
        </p:blipFill>
        <p:spPr>
          <a:xfrm>
            <a:off x="20" y="10"/>
            <a:ext cx="3904480" cy="3318836"/>
          </a:xfrm>
          <a:custGeom>
            <a:avLst/>
            <a:gdLst/>
            <a:ahLst/>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p:spPr>
      </p:pic>
      <p:pic>
        <p:nvPicPr>
          <p:cNvPr id="9" name="Picture 8">
            <a:extLst>
              <a:ext uri="{FF2B5EF4-FFF2-40B4-BE49-F238E27FC236}">
                <a16:creationId xmlns:a16="http://schemas.microsoft.com/office/drawing/2014/main" id="{D50235BB-8BB2-9944-A465-31CEE3440173}"/>
              </a:ext>
            </a:extLst>
          </p:cNvPr>
          <p:cNvPicPr>
            <a:picLocks noChangeAspect="1"/>
          </p:cNvPicPr>
          <p:nvPr/>
        </p:nvPicPr>
        <p:blipFill rotWithShape="1">
          <a:blip r:embed="rId5"/>
          <a:srcRect l="1328" r="15081" b="4"/>
          <a:stretch/>
        </p:blipFill>
        <p:spPr>
          <a:xfrm>
            <a:off x="1" y="4207014"/>
            <a:ext cx="3050387" cy="2654675"/>
          </a:xfrm>
          <a:custGeom>
            <a:avLst/>
            <a:gdLst/>
            <a:ahLst/>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p:spPr>
      </p:pic>
      <p:sp>
        <p:nvSpPr>
          <p:cNvPr id="4" name="Text Placeholder 3">
            <a:extLst>
              <a:ext uri="{FF2B5EF4-FFF2-40B4-BE49-F238E27FC236}">
                <a16:creationId xmlns:a16="http://schemas.microsoft.com/office/drawing/2014/main" id="{EA11473A-422F-E440-8E3F-E6FE4737996E}"/>
              </a:ext>
            </a:extLst>
          </p:cNvPr>
          <p:cNvSpPr>
            <a:spLocks noGrp="1"/>
          </p:cNvSpPr>
          <p:nvPr>
            <p:ph type="body" sz="half" idx="2"/>
          </p:nvPr>
        </p:nvSpPr>
        <p:spPr>
          <a:xfrm>
            <a:off x="6979313" y="2871982"/>
            <a:ext cx="4375579" cy="3100193"/>
          </a:xfrm>
        </p:spPr>
        <p:txBody>
          <a:bodyPr vert="horz" lIns="91440" tIns="45720" rIns="91440" bIns="45720" rtlCol="0" anchor="t">
            <a:normAutofit/>
          </a:bodyPr>
          <a:lstStyle/>
          <a:p>
            <a:pPr indent="-228600">
              <a:buFont typeface="Arial" panose="020B0604020202020204" pitchFamily="34" charset="0"/>
              <a:buChar char="•"/>
            </a:pPr>
            <a:r>
              <a:rPr lang="en-US" sz="1700"/>
              <a:t>Considers how a confluence of technological, economic, political and social forces have reshaped the contours and possibilities of misinformation and disinformation and their role in the development of rumors, conspiracy theories, and hoaxes. Focusing on Europe, the United States, and Latin America, we will trace the arc of conspiratorial thinking and rumors from the European Wars of Religion to the era of Trump, Putin, Bolsonaro, Orban, and Erdogan. This course counts toward the global requirement for department majors.</a:t>
            </a:r>
          </a:p>
        </p:txBody>
      </p:sp>
    </p:spTree>
    <p:extLst>
      <p:ext uri="{BB962C8B-B14F-4D97-AF65-F5344CB8AC3E}">
        <p14:creationId xmlns:p14="http://schemas.microsoft.com/office/powerpoint/2010/main" val="185832448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2"/>
            <a:ext cx="5242262" cy="278186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462059" y="450221"/>
            <a:ext cx="5231362" cy="2813096"/>
          </a:xfrm>
        </p:spPr>
        <p:txBody>
          <a:bodyPr vert="horz" lIns="91440" tIns="45720" rIns="91440" bIns="45720" rtlCol="0" anchor="ctr">
            <a:noAutofit/>
          </a:bodyPr>
          <a:lstStyle/>
          <a:p>
            <a:pPr algn="ctr"/>
            <a:br>
              <a:rPr lang="en-US" dirty="0">
                <a:solidFill>
                  <a:srgbClr val="FFFFFF"/>
                </a:solidFill>
              </a:rPr>
            </a:br>
            <a:r>
              <a:rPr lang="en-US" dirty="0">
                <a:solidFill>
                  <a:srgbClr val="FFFFFF"/>
                </a:solidFill>
              </a:rPr>
              <a:t>History 141</a:t>
            </a:r>
            <a:br>
              <a:rPr lang="en-US" sz="3400" dirty="0">
                <a:solidFill>
                  <a:srgbClr val="FFFFFF"/>
                </a:solidFill>
              </a:rPr>
            </a:br>
            <a:r>
              <a:rPr lang="en-US" dirty="0">
                <a:solidFill>
                  <a:srgbClr val="FFFFFF"/>
                </a:solidFill>
              </a:rPr>
              <a:t>From the Margins:  European Social History, 1400-1945</a:t>
            </a:r>
            <a:br>
              <a:rPr lang="en-US" dirty="0">
                <a:solidFill>
                  <a:srgbClr val="FFFFFF"/>
                </a:solidFill>
              </a:rPr>
            </a:br>
            <a:r>
              <a:rPr lang="en-US" dirty="0">
                <a:solidFill>
                  <a:srgbClr val="FFFFFF"/>
                </a:solidFill>
              </a:rPr>
              <a:t>Prof. Karin Breuer</a:t>
            </a:r>
            <a:br>
              <a:rPr lang="en-US" dirty="0">
                <a:solidFill>
                  <a:srgbClr val="FFFFFF"/>
                </a:solidFill>
              </a:rPr>
            </a:br>
            <a:r>
              <a:rPr lang="en-US" dirty="0">
                <a:solidFill>
                  <a:srgbClr val="FFFFFF"/>
                </a:solidFill>
              </a:rPr>
              <a:t>MWF 11:00-12:10</a:t>
            </a:r>
            <a:br>
              <a:rPr lang="en-US" dirty="0">
                <a:solidFill>
                  <a:srgbClr val="FFFFFF"/>
                </a:solidFill>
              </a:rPr>
            </a:br>
            <a:endParaRPr lang="en-US" dirty="0">
              <a:solidFill>
                <a:srgbClr val="FFFFFF"/>
              </a:solidFill>
            </a:endParaRPr>
          </a:p>
        </p:txBody>
      </p:sp>
      <p:sp>
        <p:nvSpPr>
          <p:cNvPr id="13" name="Rectangle 12">
            <a:extLst>
              <a:ext uri="{FF2B5EF4-FFF2-40B4-BE49-F238E27FC236}">
                <a16:creationId xmlns:a16="http://schemas.microsoft.com/office/drawing/2014/main" id="{2A8B9026-04DF-499B-A388-67FCB7435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4405" y="459771"/>
            <a:ext cx="1294599" cy="1296997"/>
          </a:xfrm>
          <a:prstGeom prst="rect">
            <a:avLst/>
          </a:prstGeom>
          <a:solidFill>
            <a:srgbClr val="DCA75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8955" y="1935089"/>
            <a:ext cx="1294599" cy="1296998"/>
          </a:xfrm>
          <a:prstGeom prst="rect">
            <a:avLst/>
          </a:prstGeom>
          <a:solidFill>
            <a:srgbClr val="71733E">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3395974"/>
            <a:ext cx="6706946" cy="3006661"/>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half" idx="2"/>
          </p:nvPr>
        </p:nvSpPr>
        <p:spPr>
          <a:xfrm>
            <a:off x="774698" y="3648548"/>
            <a:ext cx="6108726" cy="2481864"/>
          </a:xfrm>
        </p:spPr>
        <p:txBody>
          <a:bodyPr vert="horz" lIns="91440" tIns="45720" rIns="91440" bIns="45720" rtlCol="0" anchor="ctr">
            <a:normAutofit/>
          </a:bodyPr>
          <a:lstStyle/>
          <a:p>
            <a:r>
              <a:rPr lang="en-US" sz="2800" dirty="0"/>
              <a:t>This course traces the history of minority and marginal groups in Europe from the Renaissance to the end of the Second World War. It carries a diversity designation for the ICC.</a:t>
            </a:r>
          </a:p>
        </p:txBody>
      </p:sp>
      <p:pic>
        <p:nvPicPr>
          <p:cNvPr id="3" name="Picture 2">
            <a:extLst>
              <a:ext uri="{FF2B5EF4-FFF2-40B4-BE49-F238E27FC236}">
                <a16:creationId xmlns:a16="http://schemas.microsoft.com/office/drawing/2014/main" id="{17746CA7-0B0C-6B42-A24A-7B332970B03C}"/>
              </a:ext>
            </a:extLst>
          </p:cNvPr>
          <p:cNvPicPr>
            <a:picLocks noChangeAspect="1"/>
          </p:cNvPicPr>
          <p:nvPr/>
        </p:nvPicPr>
        <p:blipFill rotWithShape="1">
          <a:blip r:embed="rId2"/>
          <a:srcRect r="3048"/>
          <a:stretch/>
        </p:blipFill>
        <p:spPr>
          <a:xfrm>
            <a:off x="7339089" y="450221"/>
            <a:ext cx="4371502" cy="5952414"/>
          </a:xfrm>
          <a:prstGeom prst="rect">
            <a:avLst/>
          </a:prstGeom>
        </p:spPr>
      </p:pic>
    </p:spTree>
    <p:extLst>
      <p:ext uri="{BB962C8B-B14F-4D97-AF65-F5344CB8AC3E}">
        <p14:creationId xmlns:p14="http://schemas.microsoft.com/office/powerpoint/2010/main" val="310392553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FAD29-C459-2641-BC20-778CEF6DB93F}"/>
              </a:ext>
            </a:extLst>
          </p:cNvPr>
          <p:cNvSpPr>
            <a:spLocks noGrp="1"/>
          </p:cNvSpPr>
          <p:nvPr>
            <p:ph type="title"/>
          </p:nvPr>
        </p:nvSpPr>
        <p:spPr>
          <a:xfrm>
            <a:off x="6437870" y="926758"/>
            <a:ext cx="4954008" cy="3746316"/>
          </a:xfrm>
        </p:spPr>
        <p:txBody>
          <a:bodyPr vert="horz" lIns="91440" tIns="45720" rIns="91440" bIns="45720" rtlCol="0" anchor="b">
            <a:normAutofit/>
          </a:bodyPr>
          <a:lstStyle/>
          <a:p>
            <a:r>
              <a:rPr lang="en-US" sz="2800" dirty="0">
                <a:solidFill>
                  <a:schemeClr val="bg1"/>
                </a:solidFill>
                <a:latin typeface="Times New Roman" panose="02020603050405020304" pitchFamily="18" charset="0"/>
                <a:cs typeface="Times New Roman" panose="02020603050405020304" pitchFamily="18" charset="0"/>
              </a:rPr>
              <a:t>HIST 28200:  Democracies and Dictatorships in Twentieth Century Europe</a:t>
            </a:r>
            <a:br>
              <a:rPr lang="en-US" sz="2800" dirty="0">
                <a:solidFill>
                  <a:schemeClr val="bg1"/>
                </a:solidFill>
                <a:latin typeface="Times New Roman" panose="02020603050405020304" pitchFamily="18" charset="0"/>
                <a:cs typeface="Times New Roman" panose="02020603050405020304" pitchFamily="18" charset="0"/>
              </a:rPr>
            </a:br>
            <a:br>
              <a:rPr lang="en-US" sz="2800" dirty="0">
                <a:solidFill>
                  <a:schemeClr val="bg1"/>
                </a:solidFill>
                <a:latin typeface="Times New Roman" panose="02020603050405020304" pitchFamily="18" charset="0"/>
                <a:cs typeface="Times New Roman" panose="02020603050405020304" pitchFamily="18" charset="0"/>
              </a:rPr>
            </a:br>
            <a:r>
              <a:rPr lang="en-US" sz="2800" dirty="0">
                <a:solidFill>
                  <a:schemeClr val="bg1"/>
                </a:solidFill>
                <a:latin typeface="Times New Roman" panose="02020603050405020304" pitchFamily="18" charset="0"/>
                <a:cs typeface="Times New Roman" panose="02020603050405020304" pitchFamily="18" charset="0"/>
              </a:rPr>
              <a:t>MWF 2:00-3:10 p.m.</a:t>
            </a:r>
            <a:br>
              <a:rPr lang="en-US" sz="2800" dirty="0">
                <a:solidFill>
                  <a:schemeClr val="bg1"/>
                </a:solidFill>
                <a:latin typeface="Times New Roman" panose="02020603050405020304" pitchFamily="18" charset="0"/>
                <a:cs typeface="Times New Roman" panose="02020603050405020304" pitchFamily="18" charset="0"/>
              </a:rPr>
            </a:br>
            <a:br>
              <a:rPr lang="en-US" sz="2800" dirty="0">
                <a:solidFill>
                  <a:schemeClr val="bg1"/>
                </a:solidFill>
                <a:latin typeface="Times New Roman" panose="02020603050405020304" pitchFamily="18" charset="0"/>
                <a:cs typeface="Times New Roman" panose="02020603050405020304" pitchFamily="18" charset="0"/>
              </a:rPr>
            </a:br>
            <a:r>
              <a:rPr lang="en-US" sz="2800" dirty="0">
                <a:solidFill>
                  <a:schemeClr val="bg1"/>
                </a:solidFill>
                <a:latin typeface="Times New Roman" panose="02020603050405020304" pitchFamily="18" charset="0"/>
                <a:cs typeface="Times New Roman" panose="02020603050405020304" pitchFamily="18" charset="0"/>
              </a:rPr>
              <a:t>Professor Karin Breuer</a:t>
            </a:r>
            <a:br>
              <a:rPr lang="en-US" sz="2800" dirty="0">
                <a:solidFill>
                  <a:schemeClr val="bg1"/>
                </a:solidFill>
                <a:latin typeface="Times New Roman" panose="02020603050405020304" pitchFamily="18" charset="0"/>
                <a:cs typeface="Times New Roman" panose="02020603050405020304" pitchFamily="18" charset="0"/>
              </a:rPr>
            </a:br>
            <a:endParaRPr lang="en-US" sz="2800" dirty="0">
              <a:solidFill>
                <a:schemeClr val="bg1"/>
              </a:solidFill>
            </a:endParaRPr>
          </a:p>
        </p:txBody>
      </p:sp>
      <p:pic>
        <p:nvPicPr>
          <p:cNvPr id="11" name="Content Placeholder 7">
            <a:extLst>
              <a:ext uri="{FF2B5EF4-FFF2-40B4-BE49-F238E27FC236}">
                <a16:creationId xmlns:a16="http://schemas.microsoft.com/office/drawing/2014/main" id="{B21D8280-A7ED-F647-9E8A-07D61A60C212}"/>
              </a:ext>
            </a:extLst>
          </p:cNvPr>
          <p:cNvPicPr>
            <a:picLocks noGrp="1" noChangeAspect="1"/>
          </p:cNvPicPr>
          <p:nvPr>
            <p:ph sz="half" idx="2"/>
          </p:nvPr>
        </p:nvPicPr>
        <p:blipFill rotWithShape="1">
          <a:blip r:embed="rId2"/>
          <a:srcRect r="2" b="14905"/>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206463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83E3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BA50AA-354E-479B-A60E-07FBAAB264E0}"/>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2400" dirty="0">
                <a:solidFill>
                  <a:srgbClr val="FFFFFF"/>
                </a:solidFill>
              </a:rPr>
              <a:t>History 182</a:t>
            </a:r>
            <a:br>
              <a:rPr lang="en-US" sz="2400" dirty="0">
                <a:solidFill>
                  <a:srgbClr val="FFFFFF"/>
                </a:solidFill>
              </a:rPr>
            </a:br>
            <a:r>
              <a:rPr lang="en-US" sz="2400" dirty="0">
                <a:solidFill>
                  <a:srgbClr val="FFFFFF"/>
                </a:solidFill>
              </a:rPr>
              <a:t>Making of The Modern World </a:t>
            </a:r>
            <a:br>
              <a:rPr lang="en-US" sz="2400" dirty="0">
                <a:solidFill>
                  <a:srgbClr val="FFFFFF"/>
                </a:solidFill>
              </a:rPr>
            </a:br>
            <a:r>
              <a:rPr lang="en-US" sz="2400" dirty="0">
                <a:solidFill>
                  <a:srgbClr val="FFFFFF"/>
                </a:solidFill>
              </a:rPr>
              <a:t>TR 1:10-2:25 pm &amp; W 12:00-12:50 pm</a:t>
            </a:r>
            <a:br>
              <a:rPr lang="en-US" sz="2400" dirty="0">
                <a:solidFill>
                  <a:srgbClr val="FFFFFF"/>
                </a:solidFill>
              </a:rPr>
            </a:br>
            <a:r>
              <a:rPr lang="en-US" sz="2400" dirty="0">
                <a:solidFill>
                  <a:srgbClr val="FFFFFF"/>
                </a:solidFill>
              </a:rPr>
              <a:t>Prof. Jason Freitag</a:t>
            </a:r>
          </a:p>
        </p:txBody>
      </p:sp>
      <p:pic>
        <p:nvPicPr>
          <p:cNvPr id="7" name="Picture Placeholder 6">
            <a:extLst>
              <a:ext uri="{FF2B5EF4-FFF2-40B4-BE49-F238E27FC236}">
                <a16:creationId xmlns:a16="http://schemas.microsoft.com/office/drawing/2014/main" id="{97BE3EE4-B1AB-BA48-9158-62860B03ACE4}"/>
              </a:ext>
            </a:extLst>
          </p:cNvPr>
          <p:cNvPicPr>
            <a:picLocks noGrp="1" noChangeAspect="1"/>
          </p:cNvPicPr>
          <p:nvPr>
            <p:ph type="pic" idx="1"/>
          </p:nvPr>
        </p:nvPicPr>
        <p:blipFill rotWithShape="1">
          <a:blip r:embed="rId2"/>
          <a:srcRect t="6031" r="1" b="17902"/>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C27B002E-74EC-4C67-BCED-A446441D658E}"/>
              </a:ext>
            </a:extLst>
          </p:cNvPr>
          <p:cNvSpPr>
            <a:spLocks noGrp="1"/>
          </p:cNvSpPr>
          <p:nvPr>
            <p:ph type="body" sz="half" idx="2"/>
          </p:nvPr>
        </p:nvSpPr>
        <p:spPr>
          <a:xfrm>
            <a:off x="8029319" y="917725"/>
            <a:ext cx="3424739" cy="4852362"/>
          </a:xfrm>
        </p:spPr>
        <p:txBody>
          <a:bodyPr vert="horz" lIns="91440" tIns="45720" rIns="91440" bIns="45720" rtlCol="0" anchor="ctr">
            <a:normAutofit/>
          </a:bodyPr>
          <a:lstStyle/>
          <a:p>
            <a:pPr indent="-228600">
              <a:buFont typeface="Arial" panose="020B0604020202020204" pitchFamily="34" charset="0"/>
              <a:buChar char="•"/>
            </a:pPr>
            <a:r>
              <a:rPr lang="en-US" dirty="0">
                <a:solidFill>
                  <a:srgbClr val="FFFFFF"/>
                </a:solidFill>
              </a:rPr>
              <a:t>This class starts roughly at 1500 and moves through to the present day. We will examine the rise of great empires in the Middle East and Asia (Ottoman, Mughal) and their relationship to the emerging European global powers. We will then examine the rise of European empires, beginning with the Spanish and Portuguese, and continuing through the Dutch, English and French imperial formations. Special consideration will be given to the encounters with indigenous populations in the Americas, Africa, and Asia, and the rise of independence and nationalist movements across the globe. Finally, we will consider the post-colonial world, the Cold War, the process of "globalization" and the conflicts and relationships that shape our world today.</a:t>
            </a:r>
          </a:p>
          <a:p>
            <a:pPr indent="-228600">
              <a:buFont typeface="Arial" panose="020B0604020202020204" pitchFamily="34" charset="0"/>
              <a:buChar char="•"/>
            </a:pPr>
            <a:endParaRPr lang="en-US" dirty="0">
              <a:solidFill>
                <a:srgbClr val="FFFFFF"/>
              </a:solidFill>
            </a:endParaRPr>
          </a:p>
        </p:txBody>
      </p:sp>
    </p:spTree>
    <p:extLst>
      <p:ext uri="{BB962C8B-B14F-4D97-AF65-F5344CB8AC3E}">
        <p14:creationId xmlns:p14="http://schemas.microsoft.com/office/powerpoint/2010/main" val="3940524884"/>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1099" y="1396289"/>
            <a:ext cx="4249006" cy="1325563"/>
          </a:xfrm>
        </p:spPr>
        <p:txBody>
          <a:bodyPr vert="horz" lIns="91440" tIns="45720" rIns="91440" bIns="45720" rtlCol="0" anchor="ctr">
            <a:normAutofit/>
          </a:bodyPr>
          <a:lstStyle/>
          <a:p>
            <a:r>
              <a:rPr lang="en-US" sz="2100" kern="1200" dirty="0">
                <a:solidFill>
                  <a:schemeClr val="tx1"/>
                </a:solidFill>
                <a:latin typeface="+mj-lt"/>
                <a:ea typeface="+mj-ea"/>
                <a:cs typeface="+mj-cs"/>
              </a:rPr>
              <a:t>History 228</a:t>
            </a:r>
            <a:br>
              <a:rPr lang="en-US" sz="2100" kern="1200" dirty="0">
                <a:solidFill>
                  <a:schemeClr val="tx1"/>
                </a:solidFill>
                <a:latin typeface="+mj-lt"/>
                <a:ea typeface="+mj-ea"/>
                <a:cs typeface="+mj-cs"/>
              </a:rPr>
            </a:br>
            <a:r>
              <a:rPr lang="en-US" sz="2100" kern="1200" dirty="0">
                <a:solidFill>
                  <a:schemeClr val="tx1"/>
                </a:solidFill>
                <a:latin typeface="+mj-lt"/>
                <a:ea typeface="+mj-ea"/>
                <a:cs typeface="+mj-cs"/>
              </a:rPr>
              <a:t>Islam in the Modern World</a:t>
            </a:r>
            <a:br>
              <a:rPr lang="en-US" sz="2100" kern="1200" dirty="0">
                <a:solidFill>
                  <a:schemeClr val="tx1"/>
                </a:solidFill>
                <a:latin typeface="+mj-lt"/>
                <a:ea typeface="+mj-ea"/>
                <a:cs typeface="+mj-cs"/>
              </a:rPr>
            </a:br>
            <a:r>
              <a:rPr lang="en-US" sz="2100" kern="1200" dirty="0">
                <a:solidFill>
                  <a:schemeClr val="tx1"/>
                </a:solidFill>
                <a:latin typeface="+mj-lt"/>
                <a:ea typeface="+mj-ea"/>
                <a:cs typeface="+mj-cs"/>
              </a:rPr>
              <a:t>Professor Jason Freitag</a:t>
            </a:r>
            <a:br>
              <a:rPr lang="en-US" sz="2100" kern="1200" dirty="0">
                <a:solidFill>
                  <a:schemeClr val="tx1"/>
                </a:solidFill>
                <a:latin typeface="+mj-lt"/>
                <a:ea typeface="+mj-ea"/>
                <a:cs typeface="+mj-cs"/>
              </a:rPr>
            </a:br>
            <a:r>
              <a:rPr lang="en-US" sz="2100" kern="1200" dirty="0">
                <a:solidFill>
                  <a:schemeClr val="tx1"/>
                </a:solidFill>
                <a:latin typeface="+mj-lt"/>
                <a:ea typeface="+mj-ea"/>
                <a:cs typeface="+mj-cs"/>
              </a:rPr>
              <a:t>TR </a:t>
            </a:r>
            <a:r>
              <a:rPr lang="en-US" sz="2100" dirty="0"/>
              <a:t>4:00-5:40 pm</a:t>
            </a:r>
            <a:endParaRPr lang="en-US" sz="2100" kern="1200" dirty="0">
              <a:solidFill>
                <a:schemeClr val="tx1"/>
              </a:solidFill>
              <a:latin typeface="+mj-lt"/>
              <a:ea typeface="+mj-ea"/>
              <a:cs typeface="+mj-cs"/>
            </a:endParaRPr>
          </a:p>
        </p:txBody>
      </p:sp>
      <p:sp>
        <p:nvSpPr>
          <p:cNvPr id="3" name="Text Placeholder 2"/>
          <p:cNvSpPr>
            <a:spLocks noGrp="1"/>
          </p:cNvSpPr>
          <p:nvPr>
            <p:ph type="body" sz="half" idx="2"/>
          </p:nvPr>
        </p:nvSpPr>
        <p:spPr>
          <a:xfrm>
            <a:off x="805544" y="2871982"/>
            <a:ext cx="4245428" cy="3181684"/>
          </a:xfrm>
        </p:spPr>
        <p:txBody>
          <a:bodyPr vert="horz" lIns="91440" tIns="45720" rIns="91440" bIns="45720" rtlCol="0" anchor="t">
            <a:normAutofit/>
          </a:bodyPr>
          <a:lstStyle/>
          <a:p>
            <a:pPr lvl="0" indent="-228600">
              <a:buFont typeface="Arial" panose="020B0604020202020204" pitchFamily="34" charset="0"/>
              <a:buChar char="•"/>
            </a:pPr>
            <a:r>
              <a:rPr lang="en-US" sz="1800"/>
              <a:t>This course presents an overview of the modern Islamic world, including the decline of the Ottoman Empire, European colonialism in Muslim lands, the rise of nationalism and nation-states in the Middle East and Islamic Asia, the Arab-Israeli conflict, the partition of India, the Islamic revolution in Iran, and the Gulf wars in Iraq.</a:t>
            </a:r>
            <a:endParaRPr lang="en-US" sz="1800" b="1"/>
          </a:p>
          <a:p>
            <a:pPr indent="-228600">
              <a:buFont typeface="Arial" panose="020B0604020202020204" pitchFamily="34" charset="0"/>
              <a:buChar char="•"/>
            </a:pPr>
            <a:endParaRPr lang="en-US" sz="1800"/>
          </a:p>
        </p:txBody>
      </p:sp>
      <p:sp>
        <p:nvSpPr>
          <p:cNvPr id="12" name="Freeform: Shape 11">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Placeholder 4"/>
          <p:cNvPicPr>
            <a:picLocks noGrp="1" noChangeAspect="1"/>
          </p:cNvPicPr>
          <p:nvPr>
            <p:ph type="pic" idx="1"/>
          </p:nvPr>
        </p:nvPicPr>
        <p:blipFill rotWithShape="1">
          <a:blip r:embed="rId2"/>
          <a:srcRect t="6431" b="3154"/>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4" name="Freeform: Shape 13">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das-gebet.jpg"/>
          <p:cNvPicPr>
            <a:picLocks noChangeAspect="1"/>
          </p:cNvPicPr>
          <p:nvPr/>
        </p:nvPicPr>
        <p:blipFill rotWithShape="1">
          <a:blip r:embed="rId3">
            <a:extLst>
              <a:ext uri="{28A0092B-C50C-407E-A947-70E740481C1C}">
                <a14:useLocalDpi xmlns:a14="http://schemas.microsoft.com/office/drawing/2010/main" val="0"/>
              </a:ext>
            </a:extLst>
          </a:blip>
          <a:srcRect t="25356" r="4" b="4"/>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23250282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4914900" y="4142273"/>
            <a:ext cx="5562600" cy="2641600"/>
          </a:xfrm>
        </p:spPr>
        <p:txBody>
          <a:bodyPr>
            <a:normAutofit fontScale="85000" lnSpcReduction="20000"/>
          </a:bodyPr>
          <a:lstStyle/>
          <a:p>
            <a:r>
              <a:rPr lang="en-US" sz="2400" b="1" dirty="0"/>
              <a:t>HIST 352: Monks, Heretics, and Scholars</a:t>
            </a:r>
          </a:p>
          <a:p>
            <a:pPr>
              <a:lnSpc>
                <a:spcPct val="100000"/>
              </a:lnSpc>
            </a:pPr>
            <a:r>
              <a:rPr lang="en-US" sz="2400" b="1" dirty="0"/>
              <a:t>Prof. Matt Klemm  </a:t>
            </a:r>
          </a:p>
          <a:p>
            <a:pPr>
              <a:lnSpc>
                <a:spcPct val="100000"/>
              </a:lnSpc>
            </a:pPr>
            <a:r>
              <a:rPr lang="en-US" sz="2400" b="1" dirty="0"/>
              <a:t>TR 9:25-10:40 am &amp; F 12:00-12:50 pm</a:t>
            </a:r>
          </a:p>
          <a:p>
            <a:r>
              <a:rPr lang="en-US" sz="2100" dirty="0"/>
              <a:t>This course examines cultural changes in Europe from the 12th to early 14th centuries. This was a period of great achievement, ambition, and growth, witnessing the creation of universities, stable monarchies, gothic art and architecture, and new habits of thinking about the natural and supernatural worlds. We will use the novel, </a:t>
            </a:r>
            <a:r>
              <a:rPr lang="en-US" sz="2100" i="1" dirty="0"/>
              <a:t>The Name of the Rose</a:t>
            </a:r>
            <a:r>
              <a:rPr lang="en-US" sz="2100" dirty="0"/>
              <a:t>, to help guide the course.</a:t>
            </a:r>
          </a:p>
          <a:p>
            <a:endParaRPr lang="en-US" dirty="0">
              <a:latin typeface="MS Gothic" panose="020B0609070205080204" pitchFamily="49" charset="-128"/>
              <a:ea typeface="MS Gothic" panose="020B0609070205080204" pitchFamily="49" charset="-128"/>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4900" y="190788"/>
            <a:ext cx="5753101" cy="3786385"/>
          </a:xfrm>
          <a:prstGeom prst="rect">
            <a:avLst/>
          </a:prstGeom>
        </p:spPr>
      </p:pic>
      <p:pic>
        <p:nvPicPr>
          <p:cNvPr id="1026" name="Picture 2" descr="Image result for name of the r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704" y="160818"/>
            <a:ext cx="3340796" cy="52237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5646837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959</TotalTime>
  <Words>1024</Words>
  <Application>Microsoft Office PowerPoint</Application>
  <PresentationFormat>Widescreen</PresentationFormat>
  <Paragraphs>63</Paragraphs>
  <Slides>15</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MS Gothic</vt:lpstr>
      <vt:lpstr>Aptos</vt:lpstr>
      <vt:lpstr>Aptos Display</vt:lpstr>
      <vt:lpstr>Arial</vt:lpstr>
      <vt:lpstr>Baskerville</vt:lpstr>
      <vt:lpstr>Calibri</vt:lpstr>
      <vt:lpstr>Calibri Light</vt:lpstr>
      <vt:lpstr>Footlight MT Light</vt:lpstr>
      <vt:lpstr>Rockwell</vt:lpstr>
      <vt:lpstr>Times New Roman</vt:lpstr>
      <vt:lpstr>Verdana</vt:lpstr>
      <vt:lpstr>Wingdings</vt:lpstr>
      <vt:lpstr>Office Theme</vt:lpstr>
      <vt:lpstr>Office Theme</vt:lpstr>
      <vt:lpstr>History Courses</vt:lpstr>
      <vt:lpstr>Modern Latin America  (HIST 234) TR 2:35 – 4:15 pm   Prof. Jonathan Ablard</vt:lpstr>
      <vt:lpstr>HIST 20001: 1 Credit</vt:lpstr>
      <vt:lpstr>History 380 A Global History of Lies Professor Ablard MW 4:00-5:40 pm</vt:lpstr>
      <vt:lpstr> History 141 From the Margins:  European Social History, 1400-1945 Prof. Karin Breuer MWF 11:00-12:10 </vt:lpstr>
      <vt:lpstr>HIST 28200:  Democracies and Dictatorships in Twentieth Century Europe  MWF 2:00-3:10 p.m.  Professor Karin Breuer </vt:lpstr>
      <vt:lpstr>History 182 Making of The Modern World  TR 1:10-2:25 pm &amp; W 12:00-12:50 pm Prof. Jason Freitag</vt:lpstr>
      <vt:lpstr>History 228 Islam in the Modern World Professor Jason Freitag TR 4:00-5:40 pm</vt:lpstr>
      <vt:lpstr>PowerPoint Presentation</vt:lpstr>
      <vt:lpstr>HIST 231:  Body &amp; Society in Ancient Greece &amp; Rome TR  1:10 - 2:25 pm &amp; F 1:00 - 1:50 pm Professor Matt Klemm</vt:lpstr>
      <vt:lpstr> HIST 270—History of American Environmental Thought </vt:lpstr>
      <vt:lpstr>History 168:  1968, a U.S. Revolution MWF 9-9:50 am</vt:lpstr>
      <vt:lpstr>History 307   Prof. Trotti   MWF 3:00-3:50 pm &amp; M 12:00-12:50 pm</vt:lpstr>
      <vt:lpstr>History 106 Prof.  Zenon Wasyliw MW 1:00 – 2:15 &amp; F 1:00-1:50</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Course Slides</dc:title>
  <dc:creator>Pearl Ponce</dc:creator>
  <cp:lastModifiedBy>Penny Bogardus</cp:lastModifiedBy>
  <cp:revision>128</cp:revision>
  <dcterms:created xsi:type="dcterms:W3CDTF">2020-10-16T16:10:13Z</dcterms:created>
  <dcterms:modified xsi:type="dcterms:W3CDTF">2024-11-05T17:46:51Z</dcterms:modified>
</cp:coreProperties>
</file>